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71" r:id="rId2"/>
    <p:sldId id="274" r:id="rId3"/>
    <p:sldId id="275" r:id="rId4"/>
    <p:sldId id="291" r:id="rId5"/>
    <p:sldId id="260" r:id="rId6"/>
    <p:sldId id="293" r:id="rId7"/>
    <p:sldId id="294" r:id="rId8"/>
    <p:sldId id="261" r:id="rId9"/>
    <p:sldId id="262" r:id="rId10"/>
    <p:sldId id="289" r:id="rId11"/>
    <p:sldId id="263" r:id="rId12"/>
    <p:sldId id="296" r:id="rId13"/>
    <p:sldId id="295" r:id="rId14"/>
    <p:sldId id="299" r:id="rId15"/>
    <p:sldId id="265" r:id="rId16"/>
    <p:sldId id="298" r:id="rId17"/>
    <p:sldId id="266" r:id="rId18"/>
    <p:sldId id="267" r:id="rId19"/>
    <p:sldId id="268" r:id="rId20"/>
    <p:sldId id="301" r:id="rId21"/>
    <p:sldId id="300" r:id="rId22"/>
    <p:sldId id="287" r:id="rId23"/>
    <p:sldId id="269" r:id="rId24"/>
    <p:sldId id="304" r:id="rId25"/>
    <p:sldId id="270" r:id="rId26"/>
  </p:sldIdLst>
  <p:sldSz cx="9144000" cy="6858000" type="screen4x3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3399FF"/>
    <a:srgbClr val="000066"/>
    <a:srgbClr val="FF0066"/>
    <a:srgbClr val="000099"/>
    <a:srgbClr val="6600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18F226-016A-49E2-9399-F4E7BCCC378E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03980E-3009-4B16-9DB9-399A32429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EF6CF-02C6-4E87-946F-CCB4A4BDCA36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4EAE-0D81-49E9-BCC2-8A886C857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0D462-9328-457A-A214-2F43EA1F3912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1BC4C-A769-4F54-921A-762227C26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9D3D3-CA58-4150-846F-F22B7E0A36F0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1DC8D-58A8-461B-BC68-A909DDE72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6256-A238-4CF8-A9F9-E29952068F7D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25135-F0C4-4E6C-8A77-2B954AD75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6330A-9D06-46D6-87E5-EA31E5675C6B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1DE1-29AA-4E80-9E0E-7089080BA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BA407-E77E-46D5-B566-D9EA03B09720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75836-268A-4C3F-8180-74BA67D46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61B40-91DB-4FE3-A117-FB080AA09665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A6D3-8E9C-44B7-B300-FF913B4DF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F53F1-CC3E-4275-8CBC-BF54A439747D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5306A-7A33-40D4-9E1D-7E5019400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030F-8223-48DC-9BC0-D1ABA82D95DC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C17A-9EC5-4BE5-BF04-F7DD59A1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A3EB-54E2-4C46-8355-C14CE6671671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AE02-69FC-4F5F-B534-4C520D1B9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84EA-8F8D-4BE9-A038-023297309D40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81118-CEE7-4E04-AB45-DA0C40066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8B6AA5-CEF7-4C07-A7BA-DE0E5A8F2653}" type="datetimeFigureOut">
              <a:rPr lang="ru-RU"/>
              <a:pPr>
                <a:defRPr/>
              </a:pPr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72640F-8689-4C99-912F-165917F27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.jpe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928802"/>
            <a:ext cx="7772400" cy="1470025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4338" name="Picture 2" descr="Стрелка. Собор Александра Невского"/>
          <p:cNvPicPr>
            <a:picLocks noChangeAspect="1" noChangeArrowheads="1"/>
          </p:cNvPicPr>
          <p:nvPr/>
        </p:nvPicPr>
        <p:blipFill>
          <a:blip r:embed="rId3" cstate="print">
            <a:lum bright="12000" contrast="6000"/>
          </a:blip>
          <a:srcRect/>
          <a:stretch>
            <a:fillRect/>
          </a:stretch>
        </p:blipFill>
        <p:spPr bwMode="auto">
          <a:xfrm>
            <a:off x="23813" y="-6350"/>
            <a:ext cx="9126537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00166" y="1071546"/>
            <a:ext cx="659960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Знакомство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</a:t>
            </a:r>
            <a:r>
              <a:rPr lang="en-US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Нижним Новгородом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5786" y="4714884"/>
            <a:ext cx="767228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4541" y="4572008"/>
            <a:ext cx="281198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eorgia" pitchFamily="18" charset="0"/>
              </a:rPr>
              <a:t>тетрадь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2571750" y="5143500"/>
            <a:ext cx="4219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solidFill>
                  <a:srgbClr val="000066"/>
                </a:solidFill>
                <a:latin typeface="Georgia" pitchFamily="18" charset="0"/>
              </a:rPr>
              <a:t>творческих заданий</a:t>
            </a:r>
          </a:p>
          <a:p>
            <a:pPr algn="ctr"/>
            <a:r>
              <a:rPr lang="ru-RU" sz="2800" b="1" i="1">
                <a:solidFill>
                  <a:srgbClr val="000066"/>
                </a:solidFill>
                <a:latin typeface="Georgia" pitchFamily="18" charset="0"/>
              </a:rPr>
              <a:t>для детей 5-6 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EAD95-22B7-4382-B673-C8C09938427F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14438" y="500063"/>
            <a:ext cx="6929437" cy="514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79" name="Picture 2" descr="D:\Documents and Settings\Admin\Рабочий стол\тетрадь\karanda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715000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500188" y="5857875"/>
            <a:ext cx="6715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Нарисуйте, как нижегородцы обороняют свой город от врагов.</a:t>
            </a:r>
          </a:p>
          <a:p>
            <a:pPr algn="ctr"/>
            <a:r>
              <a:rPr lang="ru-RU" sz="1600" b="1">
                <a:solidFill>
                  <a:srgbClr val="0066FF"/>
                </a:solidFill>
                <a:latin typeface="Calibri" pitchFamily="34" charset="0"/>
              </a:rPr>
              <a:t>Не забудьте, что крепость тогда была деревянная.</a:t>
            </a:r>
          </a:p>
          <a:p>
            <a:pPr algn="ctr"/>
            <a:r>
              <a:rPr lang="ru-RU" sz="1600" b="1">
                <a:solidFill>
                  <a:srgbClr val="0070C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791D5-5BAC-41F2-B717-DFAF872D4F0F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25602" name="Picture 2" descr="D:\Documents and Settings\Admin\Рабочий стол\тетрадь\новые лучики\Копия дети.jpg"/>
          <p:cNvPicPr>
            <a:picLocks noChangeAspect="1" noChangeArrowheads="1"/>
          </p:cNvPicPr>
          <p:nvPr/>
        </p:nvPicPr>
        <p:blipFill>
          <a:blip r:embed="rId2" cstate="print">
            <a:lum bright="18000" contrast="18000"/>
          </a:blip>
          <a:srcRect t="18182" r="188"/>
          <a:stretch>
            <a:fillRect/>
          </a:stretch>
        </p:blipFill>
        <p:spPr bwMode="auto">
          <a:xfrm>
            <a:off x="7429500" y="571500"/>
            <a:ext cx="157162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6858000" cy="7143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Arial Black" pitchFamily="34" charset="0"/>
              </a:rPr>
              <a:t>Нижегородский кремль</a:t>
            </a:r>
          </a:p>
        </p:txBody>
      </p:sp>
      <p:pic>
        <p:nvPicPr>
          <p:cNvPr id="25604" name="Содержимое 3" descr="D:\Истоки\занятия\Нижегородский кремль\схемы кремля\1444166amq.jpg"/>
          <p:cNvPicPr>
            <a:picLocks noGrp="1"/>
          </p:cNvPicPr>
          <p:nvPr>
            <p:ph idx="1"/>
          </p:nvPr>
        </p:nvPicPr>
        <p:blipFill>
          <a:blip r:embed="rId3" cstate="print">
            <a:lum bright="6000" contrast="12000"/>
          </a:blip>
          <a:srcRect l="14844" t="12260" r="18959" b="35208"/>
          <a:stretch>
            <a:fillRect/>
          </a:stretch>
        </p:blipFill>
        <p:spPr>
          <a:xfrm>
            <a:off x="1071563" y="1009650"/>
            <a:ext cx="4429125" cy="3714750"/>
          </a:xfrm>
        </p:spPr>
      </p:pic>
      <p:sp>
        <p:nvSpPr>
          <p:cNvPr id="24" name="Блок-схема: узел 23"/>
          <p:cNvSpPr/>
          <p:nvPr/>
        </p:nvSpPr>
        <p:spPr>
          <a:xfrm>
            <a:off x="6000750" y="4786313"/>
            <a:ext cx="71438" cy="714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5786438" y="3857625"/>
            <a:ext cx="71437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7143750" y="4071938"/>
            <a:ext cx="71438" cy="714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6786563" y="3429000"/>
            <a:ext cx="71437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6215063" y="2857500"/>
            <a:ext cx="71437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7286625" y="2857500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7429500" y="2000250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6786563" y="5143500"/>
            <a:ext cx="71437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8358188" y="2286000"/>
            <a:ext cx="71437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8143875" y="4929188"/>
            <a:ext cx="71438" cy="714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8215313" y="3357563"/>
            <a:ext cx="71437" cy="7143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6429375" y="1857375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17" name="TextBox 37"/>
          <p:cNvSpPr txBox="1">
            <a:spLocks noChangeArrowheads="1"/>
          </p:cNvSpPr>
          <p:nvPr/>
        </p:nvSpPr>
        <p:spPr bwMode="auto">
          <a:xfrm>
            <a:off x="5500688" y="36433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1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40" name="Прямая со стрелкой 39"/>
          <p:cNvCxnSpPr>
            <a:stCxn id="25" idx="5"/>
            <a:endCxn id="24" idx="0"/>
          </p:cNvCxnSpPr>
          <p:nvPr/>
        </p:nvCxnSpPr>
        <p:spPr>
          <a:xfrm rot="16200000" flipH="1">
            <a:off x="5507831" y="4256882"/>
            <a:ext cx="868363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4" idx="5"/>
            <a:endCxn id="33" idx="2"/>
          </p:cNvCxnSpPr>
          <p:nvPr/>
        </p:nvCxnSpPr>
        <p:spPr>
          <a:xfrm rot="16200000" flipH="1">
            <a:off x="6257131" y="4650582"/>
            <a:ext cx="333375" cy="725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33" idx="5"/>
            <a:endCxn id="35" idx="3"/>
          </p:cNvCxnSpPr>
          <p:nvPr/>
        </p:nvCxnSpPr>
        <p:spPr>
          <a:xfrm rot="5400000" flipH="1" flipV="1">
            <a:off x="7393782" y="4442619"/>
            <a:ext cx="214312" cy="130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26" idx="4"/>
          </p:cNvCxnSpPr>
          <p:nvPr/>
        </p:nvCxnSpPr>
        <p:spPr>
          <a:xfrm rot="10800000">
            <a:off x="7180263" y="4143375"/>
            <a:ext cx="1035050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26" idx="7"/>
            <a:endCxn id="36" idx="3"/>
          </p:cNvCxnSpPr>
          <p:nvPr/>
        </p:nvCxnSpPr>
        <p:spPr>
          <a:xfrm rot="5400000" flipH="1" flipV="1">
            <a:off x="7382669" y="3239294"/>
            <a:ext cx="665162" cy="1022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36" idx="1"/>
            <a:endCxn id="34" idx="4"/>
          </p:cNvCxnSpPr>
          <p:nvPr/>
        </p:nvCxnSpPr>
        <p:spPr>
          <a:xfrm rot="5400000" flipH="1" flipV="1">
            <a:off x="7804944" y="2778919"/>
            <a:ext cx="1011237" cy="168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5400000">
            <a:off x="7633494" y="2082007"/>
            <a:ext cx="520700" cy="107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rot="5400000" flipH="1" flipV="1">
            <a:off x="6954838" y="2403475"/>
            <a:ext cx="806450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endCxn id="37" idx="6"/>
          </p:cNvCxnSpPr>
          <p:nvPr/>
        </p:nvCxnSpPr>
        <p:spPr>
          <a:xfrm rot="10800000">
            <a:off x="6500813" y="1892300"/>
            <a:ext cx="928687" cy="107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37" idx="4"/>
            <a:endCxn id="29" idx="0"/>
          </p:cNvCxnSpPr>
          <p:nvPr/>
        </p:nvCxnSpPr>
        <p:spPr>
          <a:xfrm rot="5400000">
            <a:off x="5894388" y="2286000"/>
            <a:ext cx="928687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stCxn id="29" idx="1"/>
            <a:endCxn id="28" idx="0"/>
          </p:cNvCxnSpPr>
          <p:nvPr/>
        </p:nvCxnSpPr>
        <p:spPr>
          <a:xfrm rot="16200000" flipH="1">
            <a:off x="6244431" y="2850357"/>
            <a:ext cx="560387" cy="596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4-конечная звезда 107"/>
          <p:cNvSpPr/>
          <p:nvPr/>
        </p:nvSpPr>
        <p:spPr>
          <a:xfrm>
            <a:off x="1214438" y="4857750"/>
            <a:ext cx="285750" cy="357188"/>
          </a:xfrm>
          <a:prstGeom prst="star4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14438" y="5429250"/>
            <a:ext cx="7464425" cy="941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>
                <a:solidFill>
                  <a:srgbClr val="C00000"/>
                </a:solidFill>
              </a:rPr>
              <a:t>  </a:t>
            </a:r>
            <a:r>
              <a:rPr lang="ru-RU" b="1">
                <a:solidFill>
                  <a:srgbClr val="C00000"/>
                </a:solidFill>
              </a:rPr>
              <a:t>Обозначьте точки цифрами по порядку, и Вы узнаете сколько башен </a:t>
            </a:r>
          </a:p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сейчас в Кремле.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>
                <a:solidFill>
                  <a:srgbClr val="C00000"/>
                </a:solidFill>
              </a:rPr>
              <a:t>  </a:t>
            </a:r>
            <a:r>
              <a:rPr lang="ru-RU" b="1">
                <a:solidFill>
                  <a:srgbClr val="C00000"/>
                </a:solidFill>
              </a:rPr>
              <a:t>В старину башен было на 1 больше. Сколько было башен в Кремле?</a:t>
            </a:r>
            <a:r>
              <a:rPr lang="ru-RU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EE49F-B29B-4555-A118-A9F7DA9FA423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928688" y="142875"/>
            <a:ext cx="7800975" cy="7858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Башни Кремля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6627" name="Содержимое 4" descr="D:\Documents and Settings\Admin\Рабочий стол\Нижегородский кремль\башни\bash-kreml-dmitr.jpg"/>
          <p:cNvPicPr>
            <a:picLocks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714375" y="928688"/>
            <a:ext cx="207168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D:\Documents and Settings\Admin\Рабочий стол\тетрадь\Untitled-1.jpg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10091" t="13310" r="2893" b="7938"/>
          <a:stretch>
            <a:fillRect/>
          </a:stretch>
        </p:blipFill>
        <p:spPr bwMode="auto">
          <a:xfrm>
            <a:off x="3214688" y="2214563"/>
            <a:ext cx="26558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2063" y="1214438"/>
            <a:ext cx="3806825" cy="666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>
                <a:solidFill>
                  <a:srgbClr val="C00000"/>
                </a:solidFill>
              </a:rPr>
              <a:t>  </a:t>
            </a:r>
            <a:r>
              <a:rPr lang="ru-RU" b="1">
                <a:solidFill>
                  <a:srgbClr val="C00000"/>
                </a:solidFill>
              </a:rPr>
              <a:t>Обведите контур башни Кремля.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>
                <a:solidFill>
                  <a:srgbClr val="C00000"/>
                </a:solidFill>
              </a:rPr>
              <a:t>  Раскрасьте башню.</a:t>
            </a:r>
          </a:p>
        </p:txBody>
      </p:sp>
      <p:sp>
        <p:nvSpPr>
          <p:cNvPr id="6" name="4-конечная звезда 5"/>
          <p:cNvSpPr/>
          <p:nvPr/>
        </p:nvSpPr>
        <p:spPr>
          <a:xfrm>
            <a:off x="8001000" y="642938"/>
            <a:ext cx="285750" cy="357187"/>
          </a:xfrm>
          <a:prstGeom prst="star4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6631" name="Содержимое 5" descr="D:\Documents and Settings\Admin\Рабочий стол\Нижегородский кремль\башни\k (57).JPG"/>
          <p:cNvPicPr>
            <a:picLocks/>
          </p:cNvPicPr>
          <p:nvPr/>
        </p:nvPicPr>
        <p:blipFill>
          <a:blip r:embed="rId4" cstate="print">
            <a:lum bright="12000"/>
          </a:blip>
          <a:srcRect l="10194" r="1443" b="11917"/>
          <a:stretch>
            <a:fillRect/>
          </a:stretch>
        </p:blipFill>
        <p:spPr bwMode="auto">
          <a:xfrm>
            <a:off x="6715125" y="3786188"/>
            <a:ext cx="1857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 descr="D:\Documents and Settings\Admin\Рабочий стол\тетрадь\новые лучики\Копия девочка со свитком.jpg"/>
          <p:cNvPicPr>
            <a:picLocks noChangeAspect="1" noChangeArrowheads="1"/>
          </p:cNvPicPr>
          <p:nvPr/>
        </p:nvPicPr>
        <p:blipFill>
          <a:blip r:embed="rId5" cstate="print">
            <a:lum bright="18000" contrast="24000"/>
          </a:blip>
          <a:srcRect/>
          <a:stretch>
            <a:fillRect/>
          </a:stretch>
        </p:blipFill>
        <p:spPr bwMode="auto">
          <a:xfrm>
            <a:off x="928688" y="4857750"/>
            <a:ext cx="1441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4D3A1-F4E1-4D51-BD74-57D6B3578497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85875" y="500063"/>
            <a:ext cx="6929438" cy="514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651" name="Picture 3" descr="D:\Documents and Settings\Admin\Рабочий стол\тетрадь\1.jpg"/>
          <p:cNvPicPr>
            <a:picLocks noChangeAspect="1" noChangeArrowheads="1"/>
          </p:cNvPicPr>
          <p:nvPr/>
        </p:nvPicPr>
        <p:blipFill>
          <a:blip r:embed="rId2" cstate="print"/>
          <a:srcRect l="5949" r="46452" b="63551"/>
          <a:stretch>
            <a:fillRect/>
          </a:stretch>
        </p:blipFill>
        <p:spPr bwMode="auto">
          <a:xfrm>
            <a:off x="2428875" y="857250"/>
            <a:ext cx="2357438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D:\Documents and Settings\Admin\Рабочий стол\тетрадь\2.jpg"/>
          <p:cNvPicPr>
            <a:picLocks noChangeAspect="1" noChangeArrowheads="1"/>
          </p:cNvPicPr>
          <p:nvPr/>
        </p:nvPicPr>
        <p:blipFill>
          <a:blip r:embed="rId3" cstate="print"/>
          <a:srcRect l="20273" r="24196" b="59813"/>
          <a:stretch>
            <a:fillRect/>
          </a:stretch>
        </p:blipFill>
        <p:spPr bwMode="auto">
          <a:xfrm>
            <a:off x="4643438" y="785813"/>
            <a:ext cx="25812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D:\Documents and Settings\Admin\Рабочий стол\тетрадь\3.jpg"/>
          <p:cNvPicPr>
            <a:picLocks noChangeAspect="1" noChangeArrowheads="1"/>
          </p:cNvPicPr>
          <p:nvPr/>
        </p:nvPicPr>
        <p:blipFill>
          <a:blip r:embed="rId4" cstate="print"/>
          <a:srcRect l="52753" t="76151" r="2596" b="6090"/>
          <a:stretch>
            <a:fillRect/>
          </a:stretch>
        </p:blipFill>
        <p:spPr bwMode="auto">
          <a:xfrm>
            <a:off x="1571625" y="3789363"/>
            <a:ext cx="30718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D:\Documents and Settings\Admin\Рабочий стол\тетрадь\4.jpg"/>
          <p:cNvPicPr>
            <a:picLocks noChangeAspect="1" noChangeArrowheads="1"/>
          </p:cNvPicPr>
          <p:nvPr/>
        </p:nvPicPr>
        <p:blipFill>
          <a:blip r:embed="rId5" cstate="print"/>
          <a:srcRect l="28162" t="31775" r="16306" b="41589"/>
          <a:stretch>
            <a:fillRect/>
          </a:stretch>
        </p:blipFill>
        <p:spPr bwMode="auto">
          <a:xfrm>
            <a:off x="5072063" y="3357563"/>
            <a:ext cx="2857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1428750" y="5929313"/>
            <a:ext cx="7124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Вырежьте геометрические фигуры и соберите из них башню Кремля.</a:t>
            </a:r>
          </a:p>
        </p:txBody>
      </p:sp>
      <p:pic>
        <p:nvPicPr>
          <p:cNvPr id="27656" name="Рисунок 7" descr="D:\Documents and Settings\Admin\Рабочий стол\тетрадь\i.jpg"/>
          <p:cNvPicPr>
            <a:picLocks noChangeAspect="1" noChangeArrowheads="1"/>
          </p:cNvPicPr>
          <p:nvPr/>
        </p:nvPicPr>
        <p:blipFill>
          <a:blip r:embed="rId6" cstate="print">
            <a:lum bright="6000" contrast="18000"/>
          </a:blip>
          <a:srcRect r="75471"/>
          <a:stretch>
            <a:fillRect/>
          </a:stretch>
        </p:blipFill>
        <p:spPr bwMode="auto">
          <a:xfrm>
            <a:off x="571500" y="5715000"/>
            <a:ext cx="3571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24EE5-1152-45B1-A937-52B458C4DEC1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85875" y="571500"/>
            <a:ext cx="6929438" cy="514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8675" name="Picture 2" descr="D:\Documents and Settings\Admin\Рабочий стол\тетрадь\karanda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715000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2500313" y="5857875"/>
            <a:ext cx="4602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Нарисуйте свою любимую башню Кремля.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9FDEF-0217-4D54-A7C8-FFBFE2C0B481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96925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Легенды Нижегородского кремля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9699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>
          <a:xfrm>
            <a:off x="1500188" y="1143000"/>
            <a:ext cx="3429000" cy="250031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563" y="1143000"/>
            <a:ext cx="3500437" cy="5715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Это было в Нижнем городу…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Сказ мой быль, не то что небылица!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Раз к реке </a:t>
            </a:r>
            <a:r>
              <a:rPr lang="ru-RU" sz="1400" b="1" dirty="0" err="1" smtClean="0"/>
              <a:t>Почайне</a:t>
            </a:r>
            <a:r>
              <a:rPr lang="ru-RU" sz="1400" b="1" dirty="0" smtClean="0"/>
              <a:t> за водой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Вышла Дуня, красная девица.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Только стала под гору сбегать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Из ворот тореною тропою,-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Хвать – татарин, а за ним еще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Набежали целою толпою!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«Прочь отсюда! – крикнула она.-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Что пришли? Вам нешто здесь дорога?!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Сунься только, так и разнесу!»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err="1" smtClean="0"/>
              <a:t>Глядь-поглядь</a:t>
            </a:r>
            <a:r>
              <a:rPr lang="ru-RU" sz="1400" b="1" dirty="0" smtClean="0"/>
              <a:t>, а их и больно много…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Стиснув зубы, кидалась она.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Разбегались три раза татары,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Коромысло – словно на току –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За ударом сыпало удары…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Шестерых им клала на песок,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Да, на грех, о сосну перешибла;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Кинулась в середку со щепой,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/>
              <a:t>Раз другой ударила и сгибла!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b="1" dirty="0"/>
          </a:p>
        </p:txBody>
      </p:sp>
      <p:pic>
        <p:nvPicPr>
          <p:cNvPr id="29701" name="Рисунок 5" descr="D:\Documents and Settings\Admin\Рабочий стол\Нижегородский кремль\башни\1178450121_nizhegorod_kremlin.jpg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 l="780" r="27361" b="17969"/>
          <a:stretch>
            <a:fillRect/>
          </a:stretch>
        </p:blipFill>
        <p:spPr bwMode="auto">
          <a:xfrm>
            <a:off x="2643188" y="4500563"/>
            <a:ext cx="24288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04950" y="3857625"/>
            <a:ext cx="3787775" cy="666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C00000"/>
                </a:solidFill>
              </a:rPr>
              <a:t>  Какой башне кремля посвящена легенда?</a:t>
            </a:r>
          </a:p>
        </p:txBody>
      </p:sp>
      <p:sp>
        <p:nvSpPr>
          <p:cNvPr id="8" name="4-конечная звезда 7"/>
          <p:cNvSpPr/>
          <p:nvPr/>
        </p:nvSpPr>
        <p:spPr>
          <a:xfrm>
            <a:off x="1117600" y="3576638"/>
            <a:ext cx="285750" cy="357187"/>
          </a:xfrm>
          <a:prstGeom prst="star4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9704" name="Picture 2" descr="D:\Documents and Settings\Admin\Рабочий стол\тетрадь\новые лучики\Копия мальчик с щитом.jpg"/>
          <p:cNvPicPr>
            <a:picLocks noChangeAspect="1" noChangeArrowheads="1"/>
          </p:cNvPicPr>
          <p:nvPr/>
        </p:nvPicPr>
        <p:blipFill>
          <a:blip r:embed="rId4" cstate="print">
            <a:lum bright="18000" contrast="24000"/>
          </a:blip>
          <a:srcRect/>
          <a:stretch>
            <a:fillRect/>
          </a:stretch>
        </p:blipFill>
        <p:spPr bwMode="auto">
          <a:xfrm>
            <a:off x="1071563" y="4714875"/>
            <a:ext cx="9318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24172-E6D5-4AB3-9B5B-8EC81E2794DB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85875" y="571500"/>
            <a:ext cx="6929438" cy="514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785938" y="5857875"/>
            <a:ext cx="6183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Нарисуйте иллюстрацию к легенде о Коромысловой башне</a:t>
            </a:r>
          </a:p>
        </p:txBody>
      </p:sp>
      <p:pic>
        <p:nvPicPr>
          <p:cNvPr id="30724" name="Picture 2" descr="D:\Documents and Settings\Admin\Рабочий стол\тетрадь\karanda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715000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F6D08-4291-40B9-B703-263E75895B2F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969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Arial Black" pitchFamily="34" charset="0"/>
              </a:rPr>
              <a:t>Народные герои России</a:t>
            </a:r>
          </a:p>
        </p:txBody>
      </p:sp>
      <p:pic>
        <p:nvPicPr>
          <p:cNvPr id="31747" name="Содержимое 4"/>
          <p:cNvPicPr>
            <a:picLocks noGrp="1" noChangeArrowheads="1"/>
          </p:cNvPicPr>
          <p:nvPr>
            <p:ph sz="half" idx="1"/>
          </p:nvPr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>
          <a:xfrm>
            <a:off x="854075" y="1493838"/>
            <a:ext cx="2578100" cy="2986087"/>
          </a:xfrm>
        </p:spPr>
      </p:pic>
      <p:pic>
        <p:nvPicPr>
          <p:cNvPr id="31748" name="Содержимое 5"/>
          <p:cNvPicPr>
            <a:picLocks noGrp="1" noChangeArrowheads="1"/>
          </p:cNvPicPr>
          <p:nvPr>
            <p:ph sz="half" idx="2"/>
          </p:nvPr>
        </p:nvPicPr>
        <p:blipFill>
          <a:blip r:embed="rId3" cstate="print">
            <a:lum bright="6000"/>
          </a:blip>
          <a:srcRect/>
          <a:stretch>
            <a:fillRect/>
          </a:stretch>
        </p:blipFill>
        <p:spPr>
          <a:xfrm>
            <a:off x="6211888" y="1493838"/>
            <a:ext cx="2438400" cy="3084512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28688" y="4572000"/>
          <a:ext cx="2228850" cy="733056"/>
        </p:xfrm>
        <a:graphic>
          <a:graphicData uri="http://schemas.openxmlformats.org/drawingml/2006/table">
            <a:tbl>
              <a:tblPr/>
              <a:tblGrid>
                <a:gridCol w="42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2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286375" y="4572000"/>
          <a:ext cx="3574415" cy="701040"/>
        </p:xfrm>
        <a:graphic>
          <a:graphicData uri="http://schemas.openxmlformats.org/drawingml/2006/table">
            <a:tbl>
              <a:tblPr/>
              <a:tblGrid>
                <a:gridCol w="397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8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911" name="Group 143"/>
          <p:cNvGraphicFramePr>
            <a:graphicFrameLocks noGrp="1"/>
          </p:cNvGraphicFramePr>
          <p:nvPr/>
        </p:nvGraphicFramePr>
        <p:xfrm>
          <a:off x="3143240" y="1071546"/>
          <a:ext cx="3286125" cy="630936"/>
        </p:xfrm>
        <a:graphic>
          <a:graphicData uri="http://schemas.openxmlformats.org/drawingml/2006/table">
            <a:tbl>
              <a:tblPr/>
              <a:tblGrid>
                <a:gridCol w="298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6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6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63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06375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38"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840" name="TextBox 11"/>
          <p:cNvSpPr txBox="1">
            <a:spLocks noChangeArrowheads="1"/>
          </p:cNvSpPr>
          <p:nvPr/>
        </p:nvSpPr>
        <p:spPr bwMode="auto">
          <a:xfrm>
            <a:off x="4284663" y="1341438"/>
            <a:ext cx="38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М</a:t>
            </a:r>
          </a:p>
        </p:txBody>
      </p:sp>
      <p:sp>
        <p:nvSpPr>
          <p:cNvPr id="31841" name="Прямоугольник 12"/>
          <p:cNvSpPr>
            <a:spLocks noChangeArrowheads="1"/>
          </p:cNvSpPr>
          <p:nvPr/>
        </p:nvSpPr>
        <p:spPr bwMode="auto">
          <a:xfrm>
            <a:off x="3132138" y="1341438"/>
            <a:ext cx="333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31842" name="TextBox 13"/>
          <p:cNvSpPr txBox="1">
            <a:spLocks noChangeArrowheads="1"/>
          </p:cNvSpPr>
          <p:nvPr/>
        </p:nvSpPr>
        <p:spPr bwMode="auto">
          <a:xfrm>
            <a:off x="6156325" y="1341438"/>
            <a:ext cx="328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Н</a:t>
            </a:r>
          </a:p>
        </p:txBody>
      </p:sp>
      <p:sp>
        <p:nvSpPr>
          <p:cNvPr id="31843" name="TextBox 14"/>
          <p:cNvSpPr txBox="1">
            <a:spLocks noChangeArrowheads="1"/>
          </p:cNvSpPr>
          <p:nvPr/>
        </p:nvSpPr>
        <p:spPr bwMode="auto">
          <a:xfrm>
            <a:off x="5508625" y="1341438"/>
            <a:ext cx="328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П</a:t>
            </a:r>
          </a:p>
        </p:txBody>
      </p:sp>
      <p:sp>
        <p:nvSpPr>
          <p:cNvPr id="31844" name="TextBox 15"/>
          <p:cNvSpPr txBox="1">
            <a:spLocks noChangeArrowheads="1"/>
          </p:cNvSpPr>
          <p:nvPr/>
        </p:nvSpPr>
        <p:spPr bwMode="auto">
          <a:xfrm>
            <a:off x="3429000" y="1357313"/>
            <a:ext cx="33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О</a:t>
            </a:r>
          </a:p>
        </p:txBody>
      </p:sp>
      <p:sp>
        <p:nvSpPr>
          <p:cNvPr id="31845" name="TextBox 16"/>
          <p:cNvSpPr txBox="1">
            <a:spLocks noChangeArrowheads="1"/>
          </p:cNvSpPr>
          <p:nvPr/>
        </p:nvSpPr>
        <p:spPr bwMode="auto">
          <a:xfrm>
            <a:off x="5795963" y="1341438"/>
            <a:ext cx="377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Ж</a:t>
            </a:r>
          </a:p>
        </p:txBody>
      </p:sp>
      <p:sp>
        <p:nvSpPr>
          <p:cNvPr id="31846" name="TextBox 17"/>
          <p:cNvSpPr txBox="1">
            <a:spLocks noChangeArrowheads="1"/>
          </p:cNvSpPr>
          <p:nvPr/>
        </p:nvSpPr>
        <p:spPr bwMode="auto">
          <a:xfrm>
            <a:off x="4643438" y="134143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А</a:t>
            </a:r>
          </a:p>
        </p:txBody>
      </p:sp>
      <p:sp>
        <p:nvSpPr>
          <p:cNvPr id="31847" name="TextBox 18"/>
          <p:cNvSpPr txBox="1">
            <a:spLocks noChangeArrowheads="1"/>
          </p:cNvSpPr>
          <p:nvPr/>
        </p:nvSpPr>
        <p:spPr bwMode="auto">
          <a:xfrm>
            <a:off x="4067175" y="1341438"/>
            <a:ext cx="217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Р</a:t>
            </a:r>
          </a:p>
        </p:txBody>
      </p:sp>
      <p:sp>
        <p:nvSpPr>
          <p:cNvPr id="31848" name="TextBox 19"/>
          <p:cNvSpPr txBox="1">
            <a:spLocks noChangeArrowheads="1"/>
          </p:cNvSpPr>
          <p:nvPr/>
        </p:nvSpPr>
        <p:spPr bwMode="auto">
          <a:xfrm>
            <a:off x="3779838" y="1341438"/>
            <a:ext cx="358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C 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1849" name="TextBox 20"/>
          <p:cNvSpPr txBox="1">
            <a:spLocks noChangeArrowheads="1"/>
          </p:cNvSpPr>
          <p:nvPr/>
        </p:nvSpPr>
        <p:spPr bwMode="auto">
          <a:xfrm>
            <a:off x="4932363" y="1341438"/>
            <a:ext cx="312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К</a:t>
            </a:r>
          </a:p>
        </p:txBody>
      </p:sp>
      <p:sp>
        <p:nvSpPr>
          <p:cNvPr id="31850" name="TextBox 21"/>
          <p:cNvSpPr txBox="1">
            <a:spLocks noChangeArrowheads="1"/>
          </p:cNvSpPr>
          <p:nvPr/>
        </p:nvSpPr>
        <p:spPr bwMode="auto">
          <a:xfrm>
            <a:off x="5219700" y="1341438"/>
            <a:ext cx="333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Й</a:t>
            </a:r>
          </a:p>
        </p:txBody>
      </p:sp>
      <p:sp>
        <p:nvSpPr>
          <p:cNvPr id="31851" name="TextBox 22"/>
          <p:cNvSpPr txBox="1">
            <a:spLocks noChangeArrowheads="1"/>
          </p:cNvSpPr>
          <p:nvPr/>
        </p:nvSpPr>
        <p:spPr bwMode="auto">
          <a:xfrm>
            <a:off x="3143250" y="10715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31852" name="TextBox 23"/>
          <p:cNvSpPr txBox="1">
            <a:spLocks noChangeArrowheads="1"/>
          </p:cNvSpPr>
          <p:nvPr/>
        </p:nvSpPr>
        <p:spPr bwMode="auto">
          <a:xfrm>
            <a:off x="3429000" y="10715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2</a:t>
            </a:r>
          </a:p>
        </p:txBody>
      </p:sp>
      <p:sp>
        <p:nvSpPr>
          <p:cNvPr id="31853" name="TextBox 24"/>
          <p:cNvSpPr txBox="1">
            <a:spLocks noChangeArrowheads="1"/>
          </p:cNvSpPr>
          <p:nvPr/>
        </p:nvSpPr>
        <p:spPr bwMode="auto">
          <a:xfrm>
            <a:off x="3714750" y="10715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</a:p>
        </p:txBody>
      </p:sp>
      <p:sp>
        <p:nvSpPr>
          <p:cNvPr id="31854" name="TextBox 25"/>
          <p:cNvSpPr txBox="1">
            <a:spLocks noChangeArrowheads="1"/>
          </p:cNvSpPr>
          <p:nvPr/>
        </p:nvSpPr>
        <p:spPr bwMode="auto">
          <a:xfrm>
            <a:off x="4071934" y="1071546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4</a:t>
            </a:r>
          </a:p>
        </p:txBody>
      </p:sp>
      <p:sp>
        <p:nvSpPr>
          <p:cNvPr id="31855" name="TextBox 26"/>
          <p:cNvSpPr txBox="1">
            <a:spLocks noChangeArrowheads="1"/>
          </p:cNvSpPr>
          <p:nvPr/>
        </p:nvSpPr>
        <p:spPr bwMode="auto">
          <a:xfrm>
            <a:off x="4357688" y="10715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5</a:t>
            </a:r>
          </a:p>
        </p:txBody>
      </p:sp>
      <p:sp>
        <p:nvSpPr>
          <p:cNvPr id="31856" name="TextBox 27"/>
          <p:cNvSpPr txBox="1">
            <a:spLocks noChangeArrowheads="1"/>
          </p:cNvSpPr>
          <p:nvPr/>
        </p:nvSpPr>
        <p:spPr bwMode="auto">
          <a:xfrm>
            <a:off x="4643438" y="10715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6</a:t>
            </a:r>
          </a:p>
        </p:txBody>
      </p:sp>
      <p:sp>
        <p:nvSpPr>
          <p:cNvPr id="31857" name="TextBox 28"/>
          <p:cNvSpPr txBox="1">
            <a:spLocks noChangeArrowheads="1"/>
          </p:cNvSpPr>
          <p:nvPr/>
        </p:nvSpPr>
        <p:spPr bwMode="auto">
          <a:xfrm>
            <a:off x="4929188" y="10715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7</a:t>
            </a:r>
          </a:p>
        </p:txBody>
      </p:sp>
      <p:sp>
        <p:nvSpPr>
          <p:cNvPr id="31858" name="TextBox 29"/>
          <p:cNvSpPr txBox="1">
            <a:spLocks noChangeArrowheads="1"/>
          </p:cNvSpPr>
          <p:nvPr/>
        </p:nvSpPr>
        <p:spPr bwMode="auto">
          <a:xfrm>
            <a:off x="5214938" y="10715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8</a:t>
            </a:r>
          </a:p>
        </p:txBody>
      </p:sp>
      <p:sp>
        <p:nvSpPr>
          <p:cNvPr id="31859" name="TextBox 30"/>
          <p:cNvSpPr txBox="1">
            <a:spLocks noChangeArrowheads="1"/>
          </p:cNvSpPr>
          <p:nvPr/>
        </p:nvSpPr>
        <p:spPr bwMode="auto">
          <a:xfrm>
            <a:off x="5500688" y="10715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9</a:t>
            </a:r>
          </a:p>
        </p:txBody>
      </p:sp>
      <p:sp>
        <p:nvSpPr>
          <p:cNvPr id="31860" name="TextBox 31"/>
          <p:cNvSpPr txBox="1">
            <a:spLocks noChangeArrowheads="1"/>
          </p:cNvSpPr>
          <p:nvPr/>
        </p:nvSpPr>
        <p:spPr bwMode="auto">
          <a:xfrm>
            <a:off x="5786438" y="10715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10</a:t>
            </a:r>
          </a:p>
        </p:txBody>
      </p:sp>
      <p:sp>
        <p:nvSpPr>
          <p:cNvPr id="31861" name="TextBox 32"/>
          <p:cNvSpPr txBox="1">
            <a:spLocks noChangeArrowheads="1"/>
          </p:cNvSpPr>
          <p:nvPr/>
        </p:nvSpPr>
        <p:spPr bwMode="auto">
          <a:xfrm>
            <a:off x="6072188" y="1071563"/>
            <a:ext cx="419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11</a:t>
            </a:r>
          </a:p>
        </p:txBody>
      </p:sp>
      <p:sp>
        <p:nvSpPr>
          <p:cNvPr id="31862" name="TextBox 33"/>
          <p:cNvSpPr txBox="1">
            <a:spLocks noChangeArrowheads="1"/>
          </p:cNvSpPr>
          <p:nvPr/>
        </p:nvSpPr>
        <p:spPr bwMode="auto">
          <a:xfrm>
            <a:off x="1000125" y="45720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5</a:t>
            </a:r>
          </a:p>
        </p:txBody>
      </p:sp>
      <p:sp>
        <p:nvSpPr>
          <p:cNvPr id="31863" name="TextBox 34"/>
          <p:cNvSpPr txBox="1">
            <a:spLocks noChangeArrowheads="1"/>
          </p:cNvSpPr>
          <p:nvPr/>
        </p:nvSpPr>
        <p:spPr bwMode="auto">
          <a:xfrm>
            <a:off x="1428750" y="45720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31864" name="TextBox 35"/>
          <p:cNvSpPr txBox="1">
            <a:spLocks noChangeArrowheads="1"/>
          </p:cNvSpPr>
          <p:nvPr/>
        </p:nvSpPr>
        <p:spPr bwMode="auto">
          <a:xfrm>
            <a:off x="1857375" y="4572000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11</a:t>
            </a:r>
          </a:p>
        </p:txBody>
      </p:sp>
      <p:sp>
        <p:nvSpPr>
          <p:cNvPr id="31865" name="TextBox 36"/>
          <p:cNvSpPr txBox="1">
            <a:spLocks noChangeArrowheads="1"/>
          </p:cNvSpPr>
          <p:nvPr/>
        </p:nvSpPr>
        <p:spPr bwMode="auto">
          <a:xfrm>
            <a:off x="2357438" y="45720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31866" name="TextBox 37"/>
          <p:cNvSpPr txBox="1">
            <a:spLocks noChangeArrowheads="1"/>
          </p:cNvSpPr>
          <p:nvPr/>
        </p:nvSpPr>
        <p:spPr bwMode="auto">
          <a:xfrm>
            <a:off x="2714625" y="4572000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11</a:t>
            </a:r>
          </a:p>
        </p:txBody>
      </p:sp>
      <p:sp>
        <p:nvSpPr>
          <p:cNvPr id="31867" name="TextBox 38"/>
          <p:cNvSpPr txBox="1">
            <a:spLocks noChangeArrowheads="1"/>
          </p:cNvSpPr>
          <p:nvPr/>
        </p:nvSpPr>
        <p:spPr bwMode="auto">
          <a:xfrm>
            <a:off x="5357813" y="45720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9</a:t>
            </a:r>
          </a:p>
        </p:txBody>
      </p:sp>
      <p:sp>
        <p:nvSpPr>
          <p:cNvPr id="31868" name="TextBox 39"/>
          <p:cNvSpPr txBox="1">
            <a:spLocks noChangeArrowheads="1"/>
          </p:cNvSpPr>
          <p:nvPr/>
        </p:nvSpPr>
        <p:spPr bwMode="auto">
          <a:xfrm>
            <a:off x="5715000" y="45720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2</a:t>
            </a:r>
          </a:p>
        </p:txBody>
      </p:sp>
      <p:sp>
        <p:nvSpPr>
          <p:cNvPr id="31869" name="TextBox 40"/>
          <p:cNvSpPr txBox="1">
            <a:spLocks noChangeArrowheads="1"/>
          </p:cNvSpPr>
          <p:nvPr/>
        </p:nvSpPr>
        <p:spPr bwMode="auto">
          <a:xfrm>
            <a:off x="6072188" y="4572000"/>
            <a:ext cx="41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10</a:t>
            </a:r>
          </a:p>
        </p:txBody>
      </p:sp>
      <p:sp>
        <p:nvSpPr>
          <p:cNvPr id="31870" name="TextBox 41"/>
          <p:cNvSpPr txBox="1">
            <a:spLocks noChangeArrowheads="1"/>
          </p:cNvSpPr>
          <p:nvPr/>
        </p:nvSpPr>
        <p:spPr bwMode="auto">
          <a:xfrm>
            <a:off x="6500813" y="45720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6</a:t>
            </a:r>
          </a:p>
        </p:txBody>
      </p:sp>
      <p:sp>
        <p:nvSpPr>
          <p:cNvPr id="31871" name="TextBox 42"/>
          <p:cNvSpPr txBox="1">
            <a:spLocks noChangeArrowheads="1"/>
          </p:cNvSpPr>
          <p:nvPr/>
        </p:nvSpPr>
        <p:spPr bwMode="auto">
          <a:xfrm>
            <a:off x="6929438" y="45720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4</a:t>
            </a:r>
          </a:p>
        </p:txBody>
      </p:sp>
      <p:sp>
        <p:nvSpPr>
          <p:cNvPr id="31872" name="TextBox 43"/>
          <p:cNvSpPr txBox="1">
            <a:spLocks noChangeArrowheads="1"/>
          </p:cNvSpPr>
          <p:nvPr/>
        </p:nvSpPr>
        <p:spPr bwMode="auto">
          <a:xfrm>
            <a:off x="7358063" y="45720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</a:p>
        </p:txBody>
      </p:sp>
      <p:sp>
        <p:nvSpPr>
          <p:cNvPr id="31873" name="TextBox 44"/>
          <p:cNvSpPr txBox="1">
            <a:spLocks noChangeArrowheads="1"/>
          </p:cNvSpPr>
          <p:nvPr/>
        </p:nvSpPr>
        <p:spPr bwMode="auto">
          <a:xfrm>
            <a:off x="7715250" y="45720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7</a:t>
            </a:r>
          </a:p>
        </p:txBody>
      </p:sp>
      <p:sp>
        <p:nvSpPr>
          <p:cNvPr id="31874" name="TextBox 45"/>
          <p:cNvSpPr txBox="1">
            <a:spLocks noChangeArrowheads="1"/>
          </p:cNvSpPr>
          <p:nvPr/>
        </p:nvSpPr>
        <p:spPr bwMode="auto">
          <a:xfrm>
            <a:off x="8072438" y="45720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31875" name="TextBox 46"/>
          <p:cNvSpPr txBox="1">
            <a:spLocks noChangeArrowheads="1"/>
          </p:cNvSpPr>
          <p:nvPr/>
        </p:nvSpPr>
        <p:spPr bwMode="auto">
          <a:xfrm>
            <a:off x="8501063" y="45720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86000" y="5643563"/>
            <a:ext cx="4643438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C00000"/>
                </a:solidFill>
              </a:rPr>
              <a:t> Правильно найдите буквы в верхней таблице, и вы узнаете имена героев России</a:t>
            </a:r>
          </a:p>
        </p:txBody>
      </p:sp>
      <p:sp>
        <p:nvSpPr>
          <p:cNvPr id="49" name="4-конечная звезда 48"/>
          <p:cNvSpPr/>
          <p:nvPr/>
        </p:nvSpPr>
        <p:spPr>
          <a:xfrm>
            <a:off x="1643063" y="5786438"/>
            <a:ext cx="285750" cy="357187"/>
          </a:xfrm>
          <a:prstGeom prst="star4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5C4B8-BE76-4BC2-8EBE-EBF500136C9E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8683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Arial Black" pitchFamily="34" charset="0"/>
              </a:rPr>
              <a:t>Подвиг народного войска</a:t>
            </a:r>
          </a:p>
        </p:txBody>
      </p:sp>
      <p:pic>
        <p:nvPicPr>
          <p:cNvPr id="32771" name="Содержимое 4" descr="Картинка 13 из 4575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18000" contrast="6000"/>
          </a:blip>
          <a:srcRect/>
          <a:stretch>
            <a:fillRect/>
          </a:stretch>
        </p:blipFill>
        <p:spPr>
          <a:xfrm>
            <a:off x="1000125" y="4071938"/>
            <a:ext cx="1857375" cy="2286000"/>
          </a:xfrm>
        </p:spPr>
      </p:pic>
      <p:pic>
        <p:nvPicPr>
          <p:cNvPr id="32772" name="Содержимое 5" descr="D:\Documents and Settings\Admin\Рабочий стол\тетрадь\2488.gif"/>
          <p:cNvPicPr>
            <a:picLocks noGrp="1"/>
          </p:cNvPicPr>
          <p:nvPr>
            <p:ph sz="half" idx="2"/>
          </p:nvPr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>
          <a:xfrm>
            <a:off x="4572000" y="1071563"/>
            <a:ext cx="4071938" cy="3857625"/>
          </a:xfr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00125" y="1071563"/>
          <a:ext cx="2643206" cy="2562430"/>
        </p:xfrm>
        <a:graphic>
          <a:graphicData uri="http://schemas.openxmlformats.org/drawingml/2006/table">
            <a:tbl>
              <a:tblPr/>
              <a:tblGrid>
                <a:gridCol w="50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 smtClean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-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=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endParaRPr lang="ru-RU" sz="2800" dirty="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 smtClean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 smtClean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+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=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endParaRPr lang="ru-RU" sz="2800" dirty="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7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 smtClean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-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6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=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endParaRPr lang="ru-RU" sz="2800" dirty="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+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 smtClean="0">
                          <a:solidFill>
                            <a:srgbClr val="99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solidFill>
                          <a:srgbClr val="99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=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endParaRPr lang="ru-RU" sz="2800" dirty="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0438" y="5429250"/>
            <a:ext cx="5114925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dirty="0">
                <a:solidFill>
                  <a:srgbClr val="C00000"/>
                </a:solidFill>
              </a:rPr>
              <a:t>  </a:t>
            </a:r>
            <a:r>
              <a:rPr lang="ru-RU" b="1" dirty="0">
                <a:solidFill>
                  <a:srgbClr val="C00000"/>
                </a:solidFill>
              </a:rPr>
              <a:t>Решите примеры, и вы узнаете, в каком 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народное войско под руководством К.Минина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Д.Пожарского освободило Москву от врагов.</a:t>
            </a:r>
          </a:p>
        </p:txBody>
      </p:sp>
      <p:sp>
        <p:nvSpPr>
          <p:cNvPr id="10" name="4-конечная звезда 9"/>
          <p:cNvSpPr/>
          <p:nvPr/>
        </p:nvSpPr>
        <p:spPr>
          <a:xfrm>
            <a:off x="3643313" y="4929188"/>
            <a:ext cx="285750" cy="357187"/>
          </a:xfrm>
          <a:prstGeom prst="star4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CE1B5-2CAF-4985-8945-E7A2855B7007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868362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C00000"/>
                </a:solidFill>
                <a:latin typeface="Arial Black" pitchFamily="34" charset="0"/>
              </a:rPr>
              <a:t>Наши знаменитые земляки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>
          <a:xfrm>
            <a:off x="849313" y="1214438"/>
            <a:ext cx="2579687" cy="3438525"/>
          </a:xfrm>
        </p:spPr>
      </p:pic>
      <p:pic>
        <p:nvPicPr>
          <p:cNvPr id="3379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8000" contrast="6000"/>
          </a:blip>
          <a:srcRect/>
          <a:stretch>
            <a:fillRect/>
          </a:stretch>
        </p:blipFill>
        <p:spPr>
          <a:xfrm>
            <a:off x="6072188" y="1214438"/>
            <a:ext cx="2525712" cy="3367087"/>
          </a:xfrm>
        </p:spPr>
      </p:pic>
      <p:pic>
        <p:nvPicPr>
          <p:cNvPr id="33797" name="Picture 2" descr="D:\Documents and Settings\Admin\Рабочий стол\мой город-нижний новгород\1263770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4000500"/>
            <a:ext cx="928687" cy="696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8" name="Picture 3" descr="D:\Documents and Settings\Admin\Рабочий стол\мой город-нижний новгород\Book the Roots.png"/>
          <p:cNvPicPr>
            <a:picLocks noChangeAspect="1" noChangeArrowheads="1"/>
          </p:cNvPicPr>
          <p:nvPr/>
        </p:nvPicPr>
        <p:blipFill>
          <a:blip r:embed="rId5" cstate="print"/>
          <a:srcRect r="2499" b="33749"/>
          <a:stretch>
            <a:fillRect/>
          </a:stretch>
        </p:blipFill>
        <p:spPr bwMode="auto">
          <a:xfrm>
            <a:off x="2571750" y="3929063"/>
            <a:ext cx="107156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3714750" y="1714500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М.Горький</a:t>
            </a: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3857625" y="3000375"/>
            <a:ext cx="1789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Arial Black" pitchFamily="34" charset="0"/>
              </a:rPr>
              <a:t>В.Чкалов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75" y="5373688"/>
            <a:ext cx="6286500" cy="1216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C00000"/>
                </a:solidFill>
              </a:rPr>
              <a:t>  Нарисуйте правильно стрелки от фамилий к памятникам.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C00000"/>
                </a:solidFill>
              </a:rPr>
              <a:t>  Почему около одного памятника изображена книга, а около другого – самолет?</a:t>
            </a:r>
          </a:p>
        </p:txBody>
      </p:sp>
      <p:sp>
        <p:nvSpPr>
          <p:cNvPr id="13" name="4-конечная звезда 12"/>
          <p:cNvSpPr/>
          <p:nvPr/>
        </p:nvSpPr>
        <p:spPr>
          <a:xfrm>
            <a:off x="785813" y="4929188"/>
            <a:ext cx="285750" cy="357187"/>
          </a:xfrm>
          <a:prstGeom prst="star4">
            <a:avLst>
              <a:gd name="adj" fmla="val 17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3803" name="Picture 2" descr="D:\Documents and Settings\Admin\Рабочий стол\тетрадь\новые лучики\Копия дети.jpg"/>
          <p:cNvPicPr>
            <a:picLocks noChangeAspect="1" noChangeArrowheads="1"/>
          </p:cNvPicPr>
          <p:nvPr/>
        </p:nvPicPr>
        <p:blipFill>
          <a:blip r:embed="rId6" cstate="print">
            <a:lum bright="18000" contrast="18000"/>
          </a:blip>
          <a:srcRect t="18182" r="188"/>
          <a:stretch>
            <a:fillRect/>
          </a:stretch>
        </p:blipFill>
        <p:spPr bwMode="auto">
          <a:xfrm>
            <a:off x="7092950" y="4868863"/>
            <a:ext cx="19177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428625" y="3952875"/>
            <a:ext cx="750093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Calibri" pitchFamily="34" charset="0"/>
              </a:rPr>
              <a:t>Знакомство </a:t>
            </a:r>
            <a:r>
              <a:rPr lang="ru-RU" dirty="0">
                <a:latin typeface="Calibri" pitchFamily="34" charset="0"/>
              </a:rPr>
              <a:t>с Нижним Новгородом: Тетрадь творческих заданий  для детей 5-6 лет.</a:t>
            </a:r>
          </a:p>
          <a:p>
            <a:endParaRPr lang="ru-RU" dirty="0">
              <a:latin typeface="Calibri" pitchFamily="34" charset="0"/>
            </a:endParaRPr>
          </a:p>
          <a:p>
            <a:pPr algn="just"/>
            <a:r>
              <a:rPr lang="ru-RU" sz="1600" dirty="0">
                <a:latin typeface="Calibri" pitchFamily="34" charset="0"/>
              </a:rPr>
              <a:t>Тетрадь является дополнительным пособием к Программе духовно-нравственного развития дошкольников </a:t>
            </a:r>
            <a:r>
              <a:rPr lang="ru-RU" sz="1600" b="1" dirty="0" smtClean="0">
                <a:latin typeface="Calibri" pitchFamily="34" charset="0"/>
              </a:rPr>
              <a:t>«С верой в будущее», </a:t>
            </a:r>
            <a:r>
              <a:rPr lang="ru-RU" sz="1600" dirty="0">
                <a:latin typeface="Calibri" pitchFamily="34" charset="0"/>
              </a:rPr>
              <a:t>разработанной авторским коллективом  МБДОУ №20 </a:t>
            </a:r>
            <a:r>
              <a:rPr lang="ru-RU" sz="1600" dirty="0" err="1">
                <a:latin typeface="Calibri" pitchFamily="34" charset="0"/>
              </a:rPr>
              <a:t>г.Нижнего</a:t>
            </a:r>
            <a:r>
              <a:rPr lang="ru-RU" sz="1600" dirty="0">
                <a:latin typeface="Calibri" pitchFamily="34" charset="0"/>
              </a:rPr>
              <a:t> Новгорода под руководством заведующей детским садом Туриловой Е.К.</a:t>
            </a:r>
            <a:endParaRPr lang="ru-RU" sz="1600" b="1" dirty="0">
              <a:latin typeface="Calibri" pitchFamily="34" charset="0"/>
            </a:endParaRPr>
          </a:p>
        </p:txBody>
      </p:sp>
      <p:pic>
        <p:nvPicPr>
          <p:cNvPr id="16386" name="Picture 2" descr="D:\Documents and Settings\Admin\Рабочий стол\тетрадь\новые лучики\Копия Эмблема Лучик.jpg"/>
          <p:cNvPicPr>
            <a:picLocks noChangeAspect="1" noChangeArrowheads="1"/>
          </p:cNvPicPr>
          <p:nvPr/>
        </p:nvPicPr>
        <p:blipFill>
          <a:blip r:embed="rId2" cstate="print">
            <a:lum bright="18000" contrast="12000"/>
          </a:blip>
          <a:srcRect/>
          <a:stretch>
            <a:fillRect/>
          </a:stretch>
        </p:blipFill>
        <p:spPr bwMode="auto">
          <a:xfrm>
            <a:off x="285750" y="285750"/>
            <a:ext cx="178593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357438" y="357188"/>
            <a:ext cx="66071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</a:rPr>
              <a:t>Муниципальное бюджетное</a:t>
            </a:r>
            <a:r>
              <a:rPr lang="ru-RU" sz="1400" b="1" dirty="0"/>
              <a:t> </a:t>
            </a:r>
            <a:r>
              <a:rPr lang="ru-RU" sz="1400" b="1" dirty="0">
                <a:latin typeface="Calibri" pitchFamily="34" charset="0"/>
              </a:rPr>
              <a:t>дошкольное образовательное учреждение</a:t>
            </a:r>
          </a:p>
          <a:p>
            <a:pPr algn="ctr"/>
            <a:r>
              <a:rPr lang="ru-RU" sz="1400" b="1" dirty="0" smtClean="0">
                <a:latin typeface="Calibri" pitchFamily="34" charset="0"/>
              </a:rPr>
              <a:t>«Д</a:t>
            </a:r>
            <a:r>
              <a:rPr lang="ru-RU" sz="1400" b="1" dirty="0" smtClean="0">
                <a:latin typeface="Calibri" pitchFamily="34" charset="0"/>
              </a:rPr>
              <a:t>етский </a:t>
            </a:r>
            <a:r>
              <a:rPr lang="ru-RU" sz="1400" b="1" dirty="0">
                <a:latin typeface="Calibri" pitchFamily="34" charset="0"/>
              </a:rPr>
              <a:t>сад </a:t>
            </a:r>
            <a:r>
              <a:rPr lang="ru-RU" sz="1400" b="1" dirty="0" smtClean="0">
                <a:latin typeface="Calibri" pitchFamily="34" charset="0"/>
              </a:rPr>
              <a:t>№20</a:t>
            </a:r>
            <a:r>
              <a:rPr lang="ru-RU" sz="1400" dirty="0" smtClean="0"/>
              <a:t>»</a:t>
            </a:r>
            <a:endParaRPr lang="ru-RU" sz="1400" b="1" dirty="0">
              <a:latin typeface="Calibri" pitchFamily="34" charset="0"/>
            </a:endParaRPr>
          </a:p>
          <a:p>
            <a:pPr algn="ctr"/>
            <a:r>
              <a:rPr lang="ru-RU" sz="1400" b="1" dirty="0">
                <a:latin typeface="Calibri" pitchFamily="34" charset="0"/>
              </a:rPr>
              <a:t>г</a:t>
            </a:r>
            <a:r>
              <a:rPr lang="ru-RU" sz="1400" b="1" dirty="0" smtClean="0">
                <a:latin typeface="Calibri" pitchFamily="34" charset="0"/>
              </a:rPr>
              <a:t>. Нижний </a:t>
            </a:r>
            <a:r>
              <a:rPr lang="ru-RU" sz="1400" b="1" dirty="0">
                <a:latin typeface="Calibri" pitchFamily="34" charset="0"/>
              </a:rPr>
              <a:t>Новгород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FA62B-9676-4450-9BFA-E3CBC6D9F325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85875" y="500063"/>
            <a:ext cx="6929438" cy="514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</a:t>
            </a:r>
          </a:p>
        </p:txBody>
      </p:sp>
      <p:pic>
        <p:nvPicPr>
          <p:cNvPr id="34819" name="Picture 2" descr="D:\Documents and Settings\Admin\Рабочий стол\тетрадь\karanda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715000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1785938" y="5786438"/>
            <a:ext cx="6380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Нарисуйте иллюстрацию к сказке М.Горького «Воробьишко».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ECCA7-33CB-4BFB-BB84-C3DC76143A3B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85875" y="500063"/>
            <a:ext cx="6929438" cy="514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</a:t>
            </a:r>
          </a:p>
        </p:txBody>
      </p:sp>
      <p:pic>
        <p:nvPicPr>
          <p:cNvPr id="35843" name="Picture 3" descr="D:\Documents and Settings\Admin\Рабочий стол\тетрадь\samolety-15.jpg"/>
          <p:cNvPicPr>
            <a:picLocks noChangeAspect="1" noChangeArrowheads="1"/>
          </p:cNvPicPr>
          <p:nvPr/>
        </p:nvPicPr>
        <p:blipFill>
          <a:blip r:embed="rId2" cstate="print"/>
          <a:srcRect l="8539" t="6529" r="569" b="4875"/>
          <a:stretch>
            <a:fillRect/>
          </a:stretch>
        </p:blipFill>
        <p:spPr bwMode="auto">
          <a:xfrm rot="4274627">
            <a:off x="3225801" y="985837"/>
            <a:ext cx="2874962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D:\Documents and Settings\Admin\Рабочий стол\тетрадь\karandas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5715000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1214438" y="5786438"/>
            <a:ext cx="71008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Раскрасьте картинку. </a:t>
            </a:r>
          </a:p>
          <a:p>
            <a:pPr algn="ctr"/>
            <a:r>
              <a:rPr lang="ru-RU" sz="1600" b="1">
                <a:solidFill>
                  <a:srgbClr val="0066FF"/>
                </a:solidFill>
                <a:latin typeface="Calibri" pitchFamily="34" charset="0"/>
              </a:rPr>
              <a:t>Кто из наших земляков умел делать фигуры высшего пилотажа на самолёте?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B72DB-D78C-4174-AEE4-2DFC453DBC63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85875" y="571500"/>
            <a:ext cx="6929438" cy="514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6867" name="Picture 2" descr="D:\Documents and Settings\Admin\Рабочий стол\тетрадь\картинки к тетради\Копия raion_big.gif"/>
          <p:cNvPicPr>
            <a:picLocks noChangeAspect="1" noChangeArrowheads="1"/>
          </p:cNvPicPr>
          <p:nvPr/>
        </p:nvPicPr>
        <p:blipFill>
          <a:blip r:embed="rId2" cstate="print"/>
          <a:srcRect l="6876" r="50000" b="57500"/>
          <a:stretch>
            <a:fillRect/>
          </a:stretch>
        </p:blipFill>
        <p:spPr bwMode="auto">
          <a:xfrm>
            <a:off x="1643063" y="714375"/>
            <a:ext cx="164306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D:\Documents and Settings\Admin\Рабочий стол\тетрадь\картинки к тетради\Копия (3) raion_big.gif"/>
          <p:cNvPicPr>
            <a:picLocks noChangeAspect="1" noChangeArrowheads="1"/>
          </p:cNvPicPr>
          <p:nvPr/>
        </p:nvPicPr>
        <p:blipFill>
          <a:blip r:embed="rId3" cstate="print"/>
          <a:srcRect l="12500" t="27499" r="44376" b="51875"/>
          <a:stretch>
            <a:fillRect/>
          </a:stretch>
        </p:blipFill>
        <p:spPr bwMode="auto">
          <a:xfrm>
            <a:off x="2143125" y="2500313"/>
            <a:ext cx="1643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 descr="D:\Documents and Settings\Admin\Рабочий стол\тетрадь\картинки к тетради\Копия (2) raion_big.gif"/>
          <p:cNvPicPr>
            <a:picLocks noChangeAspect="1" noChangeArrowheads="1"/>
          </p:cNvPicPr>
          <p:nvPr/>
        </p:nvPicPr>
        <p:blipFill>
          <a:blip r:embed="rId4" cstate="print"/>
          <a:srcRect l="3125" t="53751" r="44376" b="5000"/>
          <a:stretch>
            <a:fillRect/>
          </a:stretch>
        </p:blipFill>
        <p:spPr bwMode="auto">
          <a:xfrm>
            <a:off x="1857375" y="3929063"/>
            <a:ext cx="2000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D:\Documents and Settings\Admin\Рабочий стол\тетрадь\картинки к тетради\Копия (5) raion_big.gif"/>
          <p:cNvPicPr>
            <a:picLocks noChangeAspect="1" noChangeArrowheads="1"/>
          </p:cNvPicPr>
          <p:nvPr/>
        </p:nvPicPr>
        <p:blipFill>
          <a:blip r:embed="rId5" cstate="print"/>
          <a:srcRect l="33125" t="42500" r="38750" b="27499"/>
          <a:stretch>
            <a:fillRect/>
          </a:stretch>
        </p:blipFill>
        <p:spPr bwMode="auto">
          <a:xfrm>
            <a:off x="4643438" y="1071563"/>
            <a:ext cx="1071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5" descr="D:\Documents and Settings\Admin\Рабочий стол\тетрадь\картинки к тетради\Копия (4) raion_big.gif"/>
          <p:cNvPicPr>
            <a:picLocks noChangeAspect="1" noChangeArrowheads="1"/>
          </p:cNvPicPr>
          <p:nvPr/>
        </p:nvPicPr>
        <p:blipFill>
          <a:blip r:embed="rId6" cstate="print"/>
          <a:srcRect l="14999" t="25626" r="34375" b="35001"/>
          <a:stretch>
            <a:fillRect/>
          </a:stretch>
        </p:blipFill>
        <p:spPr bwMode="auto">
          <a:xfrm>
            <a:off x="4000500" y="2500313"/>
            <a:ext cx="19288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7" descr="D:\Documents and Settings\Admin\Рабочий стол\тетрадь\картинки к тетради\Копия (6) raion_big.gif"/>
          <p:cNvPicPr>
            <a:picLocks noChangeAspect="1" noChangeArrowheads="1"/>
          </p:cNvPicPr>
          <p:nvPr/>
        </p:nvPicPr>
        <p:blipFill>
          <a:blip r:embed="rId7" cstate="print"/>
          <a:srcRect l="57500" t="33125" r="1250" b="31250"/>
          <a:stretch>
            <a:fillRect/>
          </a:stretch>
        </p:blipFill>
        <p:spPr bwMode="auto">
          <a:xfrm>
            <a:off x="6357938" y="1143000"/>
            <a:ext cx="1571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8" descr="D:\Documents and Settings\Admin\Рабочий стол\тетрадь\картинки к тетради\Копия (7) raion_big.gif"/>
          <p:cNvPicPr>
            <a:picLocks noChangeAspect="1" noChangeArrowheads="1"/>
          </p:cNvPicPr>
          <p:nvPr/>
        </p:nvPicPr>
        <p:blipFill>
          <a:blip r:embed="rId8" cstate="print"/>
          <a:srcRect l="58125" t="40625" r="1250" b="21875"/>
          <a:stretch>
            <a:fillRect/>
          </a:stretch>
        </p:blipFill>
        <p:spPr bwMode="auto">
          <a:xfrm>
            <a:off x="6500813" y="3000375"/>
            <a:ext cx="15478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9" descr="D:\Documents and Settings\Admin\Рабочий стол\тетрадь\картинки к тетради\Копия (8) raion_big.gif"/>
          <p:cNvPicPr>
            <a:picLocks noChangeAspect="1" noChangeArrowheads="1"/>
          </p:cNvPicPr>
          <p:nvPr/>
        </p:nvPicPr>
        <p:blipFill>
          <a:blip r:embed="rId9" cstate="print"/>
          <a:srcRect l="42500" t="51875" r="18124" b="8749"/>
          <a:stretch>
            <a:fillRect/>
          </a:stretch>
        </p:blipFill>
        <p:spPr bwMode="auto">
          <a:xfrm>
            <a:off x="4929188" y="4071938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TextBox 10"/>
          <p:cNvSpPr txBox="1">
            <a:spLocks noChangeArrowheads="1"/>
          </p:cNvSpPr>
          <p:nvPr/>
        </p:nvSpPr>
        <p:spPr bwMode="auto">
          <a:xfrm>
            <a:off x="2286000" y="5929313"/>
            <a:ext cx="5173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Вырежьте районы города. Соберите из них карту.</a:t>
            </a:r>
          </a:p>
        </p:txBody>
      </p:sp>
      <p:pic>
        <p:nvPicPr>
          <p:cNvPr id="36876" name="Рисунок 11" descr="D:\Documents and Settings\Admin\Рабочий стол\тетрадь\i.jpg"/>
          <p:cNvPicPr>
            <a:picLocks noChangeAspect="1" noChangeArrowheads="1"/>
          </p:cNvPicPr>
          <p:nvPr/>
        </p:nvPicPr>
        <p:blipFill>
          <a:blip r:embed="rId10" cstate="print">
            <a:lum bright="6000" contrast="12000"/>
          </a:blip>
          <a:srcRect r="75471"/>
          <a:stretch>
            <a:fillRect/>
          </a:stretch>
        </p:blipFill>
        <p:spPr bwMode="auto">
          <a:xfrm>
            <a:off x="500063" y="5786438"/>
            <a:ext cx="357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04813-DC89-42B0-80B7-782A11DE448F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8683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Arial Black" pitchFamily="34" charset="0"/>
              </a:rPr>
              <a:t>Районы нашего города</a:t>
            </a:r>
          </a:p>
        </p:txBody>
      </p:sp>
      <p:pic>
        <p:nvPicPr>
          <p:cNvPr id="37891" name="Содержимое 5" descr="raion_bi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24125" y="1571625"/>
            <a:ext cx="4071938" cy="4071938"/>
          </a:xfrm>
        </p:spPr>
      </p:pic>
      <p:pic>
        <p:nvPicPr>
          <p:cNvPr id="37892" name="Picture 2" descr="D:\Documents and Settings\Admin\Рабочий стол\тетрадь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5715000"/>
            <a:ext cx="10001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 descr="D:\Documents and Settings\Admin\Рабочий стол\тетрадь\i (4).jpg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1571625" y="3071813"/>
            <a:ext cx="11430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 descr="D:\Documents and Settings\Admin\Рабочий стол\тетрадь\b8a718d8b7fd.jpg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 r="7063" b="25562"/>
          <a:stretch>
            <a:fillRect/>
          </a:stretch>
        </p:blipFill>
        <p:spPr bwMode="auto">
          <a:xfrm>
            <a:off x="1428750" y="1143000"/>
            <a:ext cx="12144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5" descr="D:\Documents and Settings\Admin\Рабочий стол\тетрадь\N_Novgorod.jpg"/>
          <p:cNvPicPr>
            <a:picLocks noChangeAspect="1" noChangeArrowheads="1"/>
          </p:cNvPicPr>
          <p:nvPr/>
        </p:nvPicPr>
        <p:blipFill>
          <a:blip r:embed="rId6" cstate="print">
            <a:lum bright="18000"/>
          </a:blip>
          <a:srcRect t="1250" r="1666" b="6876"/>
          <a:stretch>
            <a:fillRect/>
          </a:stretch>
        </p:blipFill>
        <p:spPr bwMode="auto">
          <a:xfrm>
            <a:off x="6572250" y="1571625"/>
            <a:ext cx="1117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215063" y="4005263"/>
            <a:ext cx="2624137" cy="23145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b="1">
                <a:solidFill>
                  <a:srgbClr val="C00000"/>
                </a:solidFill>
              </a:rPr>
              <a:t>  Сколько районов в </a:t>
            </a:r>
          </a:p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нашем городе?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>
                <a:solidFill>
                  <a:srgbClr val="C00000"/>
                </a:solidFill>
              </a:rPr>
              <a:t> Покажите стрелками,</a:t>
            </a:r>
          </a:p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в каких районах делают</a:t>
            </a:r>
          </a:p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автомобили, самолеты,</a:t>
            </a:r>
          </a:p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корабли?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b="1">
                <a:solidFill>
                  <a:srgbClr val="C00000"/>
                </a:solidFill>
              </a:rPr>
              <a:t> В каком районе </a:t>
            </a:r>
          </a:p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располагается </a:t>
            </a:r>
            <a:r>
              <a:rPr lang="ru-RU" b="1">
                <a:solidFill>
                  <a:srgbClr val="C00000"/>
                </a:solidFill>
                <a:latin typeface="Arial" charset="0"/>
              </a:rPr>
              <a:t>К</a:t>
            </a:r>
            <a:r>
              <a:rPr lang="ru-RU" b="1">
                <a:solidFill>
                  <a:srgbClr val="C00000"/>
                </a:solidFill>
              </a:rPr>
              <a:t>ремль ?</a:t>
            </a:r>
          </a:p>
        </p:txBody>
      </p:sp>
      <p:sp>
        <p:nvSpPr>
          <p:cNvPr id="16" name="4-конечная звезда 15"/>
          <p:cNvSpPr/>
          <p:nvPr/>
        </p:nvSpPr>
        <p:spPr>
          <a:xfrm>
            <a:off x="7500938" y="3503613"/>
            <a:ext cx="285750" cy="357187"/>
          </a:xfrm>
          <a:prstGeom prst="star4">
            <a:avLst>
              <a:gd name="adj" fmla="val 15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7898" name="Picture 2" descr="D:\Documents and Settings\Admin\Рабочий стол\тетрадь\новые лучики\Копия девочка со картой 2.jpg"/>
          <p:cNvPicPr>
            <a:picLocks noChangeAspect="1" noChangeArrowheads="1"/>
          </p:cNvPicPr>
          <p:nvPr/>
        </p:nvPicPr>
        <p:blipFill>
          <a:blip r:embed="rId7" cstate="print">
            <a:lum bright="18000" contrast="12000"/>
          </a:blip>
          <a:srcRect/>
          <a:stretch>
            <a:fillRect/>
          </a:stretch>
        </p:blipFill>
        <p:spPr bwMode="auto">
          <a:xfrm>
            <a:off x="857250" y="485775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1DECB-5810-4025-9E03-E829685C61B7}" type="slidenum">
              <a:rPr lang="ru-RU"/>
              <a:pPr>
                <a:defRPr/>
              </a:pPr>
              <a:t>24</a:t>
            </a:fld>
            <a:endParaRPr lang="ru-RU"/>
          </a:p>
        </p:txBody>
      </p:sp>
      <p:pic>
        <p:nvPicPr>
          <p:cNvPr id="38914" name="Picture 2" descr="D:\Documents and Settings\Admin\Рабочий стол\тетрадь\1-090210_115712_489lot.jp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1285875" y="428625"/>
            <a:ext cx="257175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D:\Documents and Settings\Admin\Рабочий стол\тетрадь\22494.jpg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5500688" y="428625"/>
            <a:ext cx="2357437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3000375" y="2286000"/>
            <a:ext cx="3221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Наш детский сад находится 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286000" y="2786063"/>
          <a:ext cx="371477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947" name="TextBox 5"/>
          <p:cNvSpPr txBox="1">
            <a:spLocks noChangeArrowheads="1"/>
          </p:cNvSpPr>
          <p:nvPr/>
        </p:nvSpPr>
        <p:spPr bwMode="auto">
          <a:xfrm>
            <a:off x="6215063" y="2786063"/>
            <a:ext cx="915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районе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14813" y="3571875"/>
          <a:ext cx="3429024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57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514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976" name="TextBox 7"/>
          <p:cNvSpPr txBox="1">
            <a:spLocks noChangeArrowheads="1"/>
          </p:cNvSpPr>
          <p:nvPr/>
        </p:nvSpPr>
        <p:spPr bwMode="auto">
          <a:xfrm>
            <a:off x="1428750" y="3571875"/>
            <a:ext cx="2687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Он расположен на улице</a:t>
            </a:r>
          </a:p>
        </p:txBody>
      </p:sp>
      <p:pic>
        <p:nvPicPr>
          <p:cNvPr id="38977" name="Picture 4" descr="D:\Documents and Settings\Admin\Рабочий стол\тетрадь\новые лучики\Копия Эмблема Лучик.jpg"/>
          <p:cNvPicPr>
            <a:picLocks noChangeAspect="1" noChangeArrowheads="1"/>
          </p:cNvPicPr>
          <p:nvPr/>
        </p:nvPicPr>
        <p:blipFill>
          <a:blip r:embed="rId4" cstate="print">
            <a:lum bright="18000" contrast="6000"/>
          </a:blip>
          <a:srcRect/>
          <a:stretch>
            <a:fillRect/>
          </a:stretch>
        </p:blipFill>
        <p:spPr bwMode="auto">
          <a:xfrm>
            <a:off x="2571750" y="4214813"/>
            <a:ext cx="25717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78" name="TextBox 9"/>
          <p:cNvSpPr txBox="1">
            <a:spLocks noChangeArrowheads="1"/>
          </p:cNvSpPr>
          <p:nvPr/>
        </p:nvSpPr>
        <p:spPr bwMode="auto">
          <a:xfrm>
            <a:off x="5143500" y="5214938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Это герб нашего </a:t>
            </a:r>
          </a:p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детского сада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06C2CD-BB19-4B6E-9407-63FC4A436914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9692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C00000"/>
                </a:solidFill>
                <a:latin typeface="Arial Black" pitchFamily="34" charset="0"/>
              </a:rPr>
              <a:t>Герб Нижнего Новгорода</a:t>
            </a:r>
          </a:p>
        </p:txBody>
      </p:sp>
      <p:pic>
        <p:nvPicPr>
          <p:cNvPr id="39939" name="Содержимое 4" descr="clip_image001aaa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3588" y="1600200"/>
            <a:ext cx="3425825" cy="4525963"/>
          </a:xfrm>
        </p:spPr>
      </p:pic>
      <p:sp>
        <p:nvSpPr>
          <p:cNvPr id="6" name="TextBox 5"/>
          <p:cNvSpPr txBox="1"/>
          <p:nvPr/>
        </p:nvSpPr>
        <p:spPr>
          <a:xfrm>
            <a:off x="4929188" y="1643063"/>
            <a:ext cx="395605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C00000"/>
                </a:solidFill>
              </a:rPr>
              <a:t>  Раскрась герб Нижнего Новгорода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по описанию.</a:t>
            </a:r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5000625" y="2643188"/>
            <a:ext cx="3714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На серебряном щите идущий червлёный (темно-красный) олень, рога и копыта черные.</a:t>
            </a:r>
          </a:p>
          <a:p>
            <a:pPr algn="just"/>
            <a:r>
              <a:rPr lang="ru-RU">
                <a:latin typeface="Calibri" pitchFamily="34" charset="0"/>
              </a:rPr>
              <a:t>Щит увенчан золотой короной с лавровым венком и обрамлен по сторонам и внизу лентой ордена Ленина (красная с желтыми полосками)</a:t>
            </a:r>
          </a:p>
        </p:txBody>
      </p:sp>
      <p:sp>
        <p:nvSpPr>
          <p:cNvPr id="8" name="4-конечная звезда 7"/>
          <p:cNvSpPr/>
          <p:nvPr/>
        </p:nvSpPr>
        <p:spPr>
          <a:xfrm>
            <a:off x="6786563" y="1143000"/>
            <a:ext cx="285750" cy="357188"/>
          </a:xfrm>
          <a:prstGeom prst="star4">
            <a:avLst>
              <a:gd name="adj" fmla="val 150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9943" name="Picture 2" descr="D:\Documents and Settings\Admin\Рабочий стол\тетрадь\новые лучики\Копия девочка со свитком.jpg"/>
          <p:cNvPicPr>
            <a:picLocks noChangeAspect="1" noChangeArrowheads="1"/>
          </p:cNvPicPr>
          <p:nvPr/>
        </p:nvPicPr>
        <p:blipFill>
          <a:blip r:embed="rId3" cstate="print">
            <a:lum bright="18000" contrast="18000"/>
          </a:blip>
          <a:srcRect/>
          <a:stretch>
            <a:fillRect/>
          </a:stretch>
        </p:blipFill>
        <p:spPr bwMode="auto">
          <a:xfrm>
            <a:off x="6286500" y="5143500"/>
            <a:ext cx="1441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85FD2-9E12-4FB4-A0EF-D27CB9E1AD45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7410" name="Picture 2" descr="D:\Documents and Settings\Admin\Рабочий стол\тетрадь\karanda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4143375"/>
            <a:ext cx="457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:\Documents and Settings\Admin\Рабочий стол\тетрадь\новые лучики\Копия дети.jpg"/>
          <p:cNvPicPr>
            <a:picLocks noChangeAspect="1" noChangeArrowheads="1"/>
          </p:cNvPicPr>
          <p:nvPr/>
        </p:nvPicPr>
        <p:blipFill>
          <a:blip r:embed="rId3" cstate="print">
            <a:lum bright="18000" contrast="30000"/>
          </a:blip>
          <a:srcRect t="18480" r="-2489"/>
          <a:stretch>
            <a:fillRect/>
          </a:stretch>
        </p:blipFill>
        <p:spPr bwMode="auto">
          <a:xfrm>
            <a:off x="785813" y="1643063"/>
            <a:ext cx="2643187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43375" y="1857375"/>
            <a:ext cx="4286250" cy="18161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C00000"/>
                </a:solidFill>
              </a:rPr>
              <a:t>Привет! Мы Таня и Ваня. Приглашаем Вас в путешествие по Нижнему Новгороду!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C00000"/>
                </a:solidFill>
              </a:rPr>
              <a:t>Во время этого путешествия  Вы будете думать, отгадывать ребусы, считать, выполнять  разные задания.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rgbClr val="C00000"/>
                </a:solidFill>
              </a:rPr>
              <a:t>Они отмечены значком 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357563" y="357188"/>
            <a:ext cx="1816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Дорогие ребята!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71500" y="714375"/>
            <a:ext cx="77200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1600">
                <a:latin typeface="Calibri" pitchFamily="34" charset="0"/>
              </a:rPr>
              <a:t>Мы живём в прекрасном, удивительном, древнем городе. Хотите узнать о нем много </a:t>
            </a:r>
          </a:p>
          <a:p>
            <a:pPr algn="just"/>
            <a:r>
              <a:rPr lang="ru-RU" sz="1600">
                <a:latin typeface="Calibri" pitchFamily="34" charset="0"/>
              </a:rPr>
              <a:t>нового и интересного? Тогда отправляйтесь в путешествие по родному городу и </a:t>
            </a:r>
          </a:p>
          <a:p>
            <a:pPr algn="just"/>
            <a:r>
              <a:rPr lang="ru-RU" sz="1600">
                <a:latin typeface="Calibri" pitchFamily="34" charset="0"/>
              </a:rPr>
              <a:t>познакомьтесь с ним поближе! Помогать Вам будут юные нижегородцы Таня и Ваня.</a:t>
            </a:r>
          </a:p>
          <a:p>
            <a:pPr algn="just"/>
            <a:endParaRPr lang="ru-RU" sz="1600">
              <a:latin typeface="Calibri" pitchFamily="34" charset="0"/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6786563" y="3286125"/>
            <a:ext cx="285750" cy="357188"/>
          </a:xfrm>
          <a:prstGeom prst="star4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785813" y="3857625"/>
            <a:ext cx="7072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C00000"/>
                </a:solidFill>
                <a:latin typeface="Calibri" pitchFamily="34" charset="0"/>
              </a:rPr>
              <a:t>Если Вы захотите нарисовать картинку, место для нее в тетради есть. </a:t>
            </a:r>
          </a:p>
          <a:p>
            <a:r>
              <a:rPr lang="ru-RU" sz="1600" b="1" i="1">
                <a:solidFill>
                  <a:srgbClr val="C00000"/>
                </a:solidFill>
                <a:latin typeface="Calibri" pitchFamily="34" charset="0"/>
              </a:rPr>
              <a:t>Ищите значок </a:t>
            </a:r>
            <a:r>
              <a:rPr lang="ru-RU" sz="1600" b="1" i="1">
                <a:solidFill>
                  <a:srgbClr val="0066FF"/>
                </a:solidFill>
                <a:latin typeface="Calibri" pitchFamily="34" charset="0"/>
              </a:rPr>
              <a:t>«весёлые карандаши»</a:t>
            </a:r>
            <a:endParaRPr lang="ru-RU" sz="1600">
              <a:solidFill>
                <a:srgbClr val="0066FF"/>
              </a:solidFill>
              <a:latin typeface="Calibri" pitchFamily="34" charset="0"/>
            </a:endParaRPr>
          </a:p>
        </p:txBody>
      </p:sp>
      <p:pic>
        <p:nvPicPr>
          <p:cNvPr id="17417" name="Рисунок 9" descr="D:\Documents and Settings\Admin\Рабочий стол\тетрадь\i.jpg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 r="75471"/>
          <a:stretch>
            <a:fillRect/>
          </a:stretch>
        </p:blipFill>
        <p:spPr bwMode="auto">
          <a:xfrm>
            <a:off x="6643688" y="5072063"/>
            <a:ext cx="3571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Прямоугольник 11"/>
          <p:cNvSpPr>
            <a:spLocks noChangeArrowheads="1"/>
          </p:cNvSpPr>
          <p:nvPr/>
        </p:nvSpPr>
        <p:spPr bwMode="auto">
          <a:xfrm>
            <a:off x="785813" y="4786313"/>
            <a:ext cx="7572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C00000"/>
                </a:solidFill>
                <a:latin typeface="Calibri" pitchFamily="34" charset="0"/>
              </a:rPr>
              <a:t>В некоторых заданиях картинки нужно вырезать и сложить их в одну </a:t>
            </a:r>
          </a:p>
          <a:p>
            <a:r>
              <a:rPr lang="ru-RU" sz="1600" b="1" i="1">
                <a:solidFill>
                  <a:srgbClr val="C00000"/>
                </a:solidFill>
                <a:latin typeface="Calibri" pitchFamily="34" charset="0"/>
              </a:rPr>
              <a:t>большую картину. В этом нам помогут </a:t>
            </a:r>
            <a:r>
              <a:rPr lang="ru-RU" sz="1600" b="1" i="1">
                <a:solidFill>
                  <a:srgbClr val="0066FF"/>
                </a:solidFill>
                <a:latin typeface="Calibri" pitchFamily="34" charset="0"/>
              </a:rPr>
              <a:t>«весёлые ножницы»</a:t>
            </a:r>
            <a:endParaRPr lang="ru-RU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2643188" y="5929313"/>
            <a:ext cx="3692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Желаем успехов и новых открытий!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E0506-767E-4E98-B961-4B893ABC6BD9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357188" y="142875"/>
            <a:ext cx="8229600" cy="7143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Наша Родина -Россия</a:t>
            </a:r>
            <a:endParaRPr lang="ru-RU" sz="3600" dirty="0">
              <a:solidFill>
                <a:srgbClr val="C000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8435" name="Picture 2" descr="D:\Documents and Settings\Admin\Рабочий стол\тетрадь\42001981-3ca04ce3f935aa99d2e495b8d0a9daff (1).gif"/>
          <p:cNvPicPr>
            <a:picLocks noChangeAspect="1" noChangeArrowheads="1"/>
          </p:cNvPicPr>
          <p:nvPr/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 bwMode="auto">
          <a:xfrm>
            <a:off x="1000125" y="785813"/>
            <a:ext cx="73628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D:\Documents and Settings\Admin\Рабочий стол\тетрадь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000125"/>
            <a:ext cx="1400175" cy="93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Содержимое 2"/>
          <p:cNvSpPr txBox="1">
            <a:spLocks/>
          </p:cNvSpPr>
          <p:nvPr/>
        </p:nvSpPr>
        <p:spPr bwMode="auto">
          <a:xfrm>
            <a:off x="571500" y="5286375"/>
            <a:ext cx="4000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>
                <a:latin typeface="Calibri" pitchFamily="34" charset="0"/>
              </a:rPr>
              <a:t>       </a:t>
            </a:r>
            <a:r>
              <a:rPr lang="ru-RU" b="1">
                <a:latin typeface="Calibri" pitchFamily="34" charset="0"/>
              </a:rPr>
              <a:t>Родина слово большое, большое!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Пусть не бывает на свете чудес,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Если сказать это слово с душою,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Глубже морей оно, выше небес! 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1600" b="1">
                <a:latin typeface="Calibri" pitchFamily="34" charset="0"/>
              </a:rPr>
              <a:t/>
            </a:r>
            <a:br>
              <a:rPr lang="ru-RU" sz="1600" b="1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18438" name="Содержимое 6"/>
          <p:cNvSpPr txBox="1">
            <a:spLocks/>
          </p:cNvSpPr>
          <p:nvPr/>
        </p:nvSpPr>
        <p:spPr bwMode="auto">
          <a:xfrm>
            <a:off x="4929188" y="5286375"/>
            <a:ext cx="4038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b="1">
                <a:latin typeface="Calibri" pitchFamily="34" charset="0"/>
              </a:rPr>
              <a:t>       В нем умещается ровно полмира: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Мама и папа, соседи, друзья.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Город родимый, родная квартира,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Бабушка, школа, котенок … и 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6050" y="3071810"/>
            <a:ext cx="37061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Р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357562"/>
            <a:ext cx="39786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3500438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3500438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5008" y="3286124"/>
            <a:ext cx="37702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307181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AF03A-E13D-4E4A-B08F-BDBE35BF5B65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C00000"/>
                </a:solidFill>
                <a:latin typeface="Arial Black" pitchFamily="34" charset="0"/>
              </a:rPr>
              <a:t>Великие русские реки</a:t>
            </a: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460" name="Рисунок 4" descr="C:\Users\Администратор\Desktop\мой город-нижний новгород\p78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071563"/>
            <a:ext cx="5000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357563"/>
            <a:ext cx="484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8" y="1071563"/>
            <a:ext cx="6016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1143000"/>
            <a:ext cx="571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Рисунок 8"/>
          <p:cNvPicPr>
            <a:picLocks noChangeAspect="1" noChangeArrowheads="1"/>
          </p:cNvPicPr>
          <p:nvPr/>
        </p:nvPicPr>
        <p:blipFill>
          <a:blip r:embed="rId6" cstate="print"/>
          <a:srcRect l="6766" t="-2660" r="10852" b="-2"/>
          <a:stretch>
            <a:fillRect/>
          </a:stretch>
        </p:blipFill>
        <p:spPr bwMode="auto">
          <a:xfrm>
            <a:off x="3857625" y="1143000"/>
            <a:ext cx="5810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28688" y="2000250"/>
          <a:ext cx="3643338" cy="642942"/>
        </p:xfrm>
        <a:graphic>
          <a:graphicData uri="http://schemas.openxmlformats.org/drawingml/2006/table">
            <a:tbl>
              <a:tblPr/>
              <a:tblGrid>
                <a:gridCol w="69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6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58088" marR="58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58088" marR="58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58088" marR="58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58088" marR="58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58088" marR="58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28688" y="3286125"/>
          <a:ext cx="2143139" cy="714380"/>
        </p:xfrm>
        <a:graphic>
          <a:graphicData uri="http://schemas.openxmlformats.org/drawingml/2006/table">
            <a:tbl>
              <a:tblPr/>
              <a:tblGrid>
                <a:gridCol w="699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928688" y="4214813"/>
          <a:ext cx="2143141" cy="642942"/>
        </p:xfrm>
        <a:graphic>
          <a:graphicData uri="http://schemas.openxmlformats.org/drawingml/2006/table">
            <a:tbl>
              <a:tblPr/>
              <a:tblGrid>
                <a:gridCol w="699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499" name="Рисунок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500" y="1143000"/>
            <a:ext cx="5000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0" name="Рисунок 15" descr="C:\Users\Администратор\Desktop\мой город-нижний новгород\0_1249f_e33dd513_XL.jpg"/>
          <p:cNvPicPr>
            <a:picLocks noChangeAspect="1" noChangeArrowheads="1"/>
          </p:cNvPicPr>
          <p:nvPr/>
        </p:nvPicPr>
        <p:blipFill>
          <a:blip r:embed="rId8" cstate="print"/>
          <a:srcRect l="6825" t="3188" r="17406"/>
          <a:stretch>
            <a:fillRect/>
          </a:stretch>
        </p:blipFill>
        <p:spPr bwMode="auto">
          <a:xfrm>
            <a:off x="1714500" y="335756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01" name="Рисунок 16" descr="C:\Users\Администратор\Desktop\мой город-нижний новгород\7047.jpg"/>
          <p:cNvPicPr>
            <a:picLocks noChangeAspect="1" noChangeArrowheads="1"/>
          </p:cNvPicPr>
          <p:nvPr/>
        </p:nvPicPr>
        <p:blipFill>
          <a:blip r:embed="rId9" cstate="print"/>
          <a:srcRect l="7556" r="9731"/>
          <a:stretch>
            <a:fillRect/>
          </a:stretch>
        </p:blipFill>
        <p:spPr bwMode="auto">
          <a:xfrm>
            <a:off x="2428875" y="3429000"/>
            <a:ext cx="571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96" name="Group 64"/>
          <p:cNvGraphicFramePr>
            <a:graphicFrameLocks noGrp="1"/>
          </p:cNvGraphicFramePr>
          <p:nvPr/>
        </p:nvGraphicFramePr>
        <p:xfrm>
          <a:off x="928688" y="1071563"/>
          <a:ext cx="3643312" cy="701675"/>
        </p:xfrm>
        <a:graphic>
          <a:graphicData uri="http://schemas.openxmlformats.org/drawingml/2006/table">
            <a:tbl>
              <a:tblPr/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088" marR="580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088" marR="580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088" marR="580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088" marR="580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088" marR="5808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516" name="Picture 2" descr="D:\Documents and Settings\Admin\Рабочий стол\тетрадь\56136.jpg"/>
          <p:cNvPicPr>
            <a:picLocks noChangeAspect="1" noChangeArrowheads="1"/>
          </p:cNvPicPr>
          <p:nvPr/>
        </p:nvPicPr>
        <p:blipFill>
          <a:blip r:embed="rId10" cstate="print">
            <a:lum bright="12000"/>
          </a:blip>
          <a:srcRect r="2940" b="9631"/>
          <a:stretch>
            <a:fillRect/>
          </a:stretch>
        </p:blipFill>
        <p:spPr bwMode="auto">
          <a:xfrm>
            <a:off x="3571875" y="3071813"/>
            <a:ext cx="5191125" cy="32242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4-конечная звезда 20"/>
          <p:cNvSpPr/>
          <p:nvPr/>
        </p:nvSpPr>
        <p:spPr>
          <a:xfrm>
            <a:off x="8143875" y="714375"/>
            <a:ext cx="285750" cy="357188"/>
          </a:xfrm>
          <a:prstGeom prst="star4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75" y="1214438"/>
            <a:ext cx="3394075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C00000"/>
                </a:solidFill>
              </a:rPr>
              <a:t>  Отгадайте ребусы, и Вы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узнаете названия двух великих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рек, у слияния которых  стоит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наш город.</a:t>
            </a:r>
          </a:p>
        </p:txBody>
      </p:sp>
      <p:pic>
        <p:nvPicPr>
          <p:cNvPr id="19519" name="Picture 3" descr="D:\Documents and Settings\Admin\Рабочий стол\тетрадь\новые лучики\мальчик в кораблике.jpg"/>
          <p:cNvPicPr>
            <a:picLocks noChangeAspect="1" noChangeArrowheads="1"/>
          </p:cNvPicPr>
          <p:nvPr/>
        </p:nvPicPr>
        <p:blipFill>
          <a:blip r:embed="rId11" cstate="print">
            <a:lum bright="18000" contrast="12000"/>
          </a:blip>
          <a:srcRect/>
          <a:stretch>
            <a:fillRect/>
          </a:stretch>
        </p:blipFill>
        <p:spPr bwMode="auto">
          <a:xfrm>
            <a:off x="1000125" y="5357813"/>
            <a:ext cx="1785938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139DC-DF31-41D5-8E41-F06508A652D5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14438" y="500063"/>
            <a:ext cx="6929437" cy="5143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500188" y="5857875"/>
            <a:ext cx="6715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Нарисуйте  своё любимое место.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600" b="1">
                <a:solidFill>
                  <a:srgbClr val="0070C0"/>
                </a:solidFill>
                <a:latin typeface="Calibri" pitchFamily="34" charset="0"/>
              </a:rPr>
              <a:t>Это может быть город, деревня, лес, речка, фонтан или ... </a:t>
            </a:r>
          </a:p>
        </p:txBody>
      </p:sp>
      <p:pic>
        <p:nvPicPr>
          <p:cNvPr id="20484" name="Picture 2" descr="D:\Documents and Settings\Admin\Рабочий стол\тетрадь\karanda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5715000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6B9516-99C3-4B56-9AB0-E3FB19D08E55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785813" y="142875"/>
            <a:ext cx="8229600" cy="7969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Мой город – Нижний Новгород</a:t>
            </a:r>
          </a:p>
        </p:txBody>
      </p:sp>
      <p:pic>
        <p:nvPicPr>
          <p:cNvPr id="21507" name="Содержимое 4" descr="0a187f709c106232651832ea795b5fe1.jpg"/>
          <p:cNvPicPr>
            <a:picLocks/>
          </p:cNvPicPr>
          <p:nvPr/>
        </p:nvPicPr>
        <p:blipFill>
          <a:blip r:embed="rId2" cstate="print">
            <a:lum bright="18000"/>
          </a:blip>
          <a:srcRect r="3333"/>
          <a:stretch>
            <a:fillRect/>
          </a:stretch>
        </p:blipFill>
        <p:spPr bwMode="auto">
          <a:xfrm>
            <a:off x="928688" y="1214438"/>
            <a:ext cx="4214812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Содержимое 3"/>
          <p:cNvSpPr txBox="1">
            <a:spLocks/>
          </p:cNvSpPr>
          <p:nvPr/>
        </p:nvSpPr>
        <p:spPr bwMode="auto">
          <a:xfrm>
            <a:off x="5357813" y="1785938"/>
            <a:ext cx="3929062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alibri" pitchFamily="34" charset="0"/>
              </a:rPr>
              <a:t>Там, где Дятловы встали горы,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alibri" pitchFamily="34" charset="0"/>
              </a:rPr>
              <a:t>У слиянья двух русских рек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alibri" pitchFamily="34" charset="0"/>
              </a:rPr>
              <a:t>Приютил меня добрый город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2000" b="1">
                <a:latin typeface="Calibri" pitchFamily="34" charset="0"/>
              </a:rPr>
              <a:t>И зачислил своим навек!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125" y="5357813"/>
            <a:ext cx="4786313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C00000"/>
                </a:solidFill>
              </a:rPr>
              <a:t>   Как называется наш город?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C00000"/>
                </a:solidFill>
              </a:rPr>
              <a:t>   Прочитайте стихотворение.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>
                <a:solidFill>
                  <a:srgbClr val="C00000"/>
                </a:solidFill>
              </a:rPr>
              <a:t>   На каких горах был   построен наш город?</a:t>
            </a:r>
          </a:p>
        </p:txBody>
      </p:sp>
      <p:sp>
        <p:nvSpPr>
          <p:cNvPr id="6" name="4-конечная звезда 5"/>
          <p:cNvSpPr/>
          <p:nvPr/>
        </p:nvSpPr>
        <p:spPr>
          <a:xfrm>
            <a:off x="1071563" y="4786313"/>
            <a:ext cx="285750" cy="357187"/>
          </a:xfrm>
          <a:prstGeom prst="star4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1511" name="Picture 2" descr="D:\Documents and Settings\Admin\Рабочий стол\тетрадь\новые лучики\Копия дети с шариком.jpg"/>
          <p:cNvPicPr>
            <a:picLocks noChangeAspect="1" noChangeArrowheads="1"/>
          </p:cNvPicPr>
          <p:nvPr/>
        </p:nvPicPr>
        <p:blipFill>
          <a:blip r:embed="rId3" cstate="print">
            <a:lum bright="18000" contrast="42000"/>
          </a:blip>
          <a:srcRect/>
          <a:stretch>
            <a:fillRect/>
          </a:stretch>
        </p:blipFill>
        <p:spPr bwMode="auto">
          <a:xfrm>
            <a:off x="6572250" y="4286250"/>
            <a:ext cx="1944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356FB-87C1-4259-8958-F267F6FE9B0A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725488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C00000"/>
                </a:solidFill>
                <a:latin typeface="Arial Black" pitchFamily="34" charset="0"/>
              </a:rPr>
              <a:t>И был построен город…</a:t>
            </a:r>
          </a:p>
        </p:txBody>
      </p:sp>
      <p:pic>
        <p:nvPicPr>
          <p:cNvPr id="22531" name="Содержимое 5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18000" contrast="24000"/>
          </a:blip>
          <a:srcRect/>
          <a:stretch>
            <a:fillRect/>
          </a:stretch>
        </p:blipFill>
        <p:spPr>
          <a:xfrm>
            <a:off x="1071563" y="1000125"/>
            <a:ext cx="2152650" cy="2182813"/>
          </a:xfrm>
        </p:spPr>
      </p:pic>
      <p:pic>
        <p:nvPicPr>
          <p:cNvPr id="22532" name="Содержимое 4"/>
          <p:cNvPicPr>
            <a:picLocks noGrp="1"/>
          </p:cNvPicPr>
          <p:nvPr>
            <p:ph sz="half" idx="2"/>
          </p:nvPr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>
          <a:xfrm>
            <a:off x="4787900" y="857250"/>
            <a:ext cx="3816350" cy="4443413"/>
          </a:xfr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00125" y="4000500"/>
          <a:ext cx="2643206" cy="2562430"/>
        </p:xfrm>
        <a:graphic>
          <a:graphicData uri="http://schemas.openxmlformats.org/drawingml/2006/table">
            <a:tbl>
              <a:tblPr/>
              <a:tblGrid>
                <a:gridCol w="500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-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=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endParaRPr lang="ru-RU" sz="2800" dirty="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0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+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2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=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endParaRPr lang="ru-RU" sz="2800" dirty="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+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1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=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endParaRPr lang="ru-RU" sz="2800" dirty="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5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-</a:t>
                      </a:r>
                      <a:endParaRPr lang="ru-RU" sz="3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4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r>
                        <a:rPr lang="ru-RU" sz="3200" dirty="0">
                          <a:solidFill>
                            <a:srgbClr val="99000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=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63700" algn="l"/>
                          <a:tab pos="2227580" algn="ctr"/>
                        </a:tabLst>
                      </a:pPr>
                      <a:endParaRPr lang="ru-RU" sz="2800" dirty="0">
                        <a:solidFill>
                          <a:srgbClr val="3333CC"/>
                        </a:solidFill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65" name="TextBox 9"/>
          <p:cNvSpPr txBox="1">
            <a:spLocks noChangeArrowheads="1"/>
          </p:cNvSpPr>
          <p:nvPr/>
        </p:nvSpPr>
        <p:spPr bwMode="auto">
          <a:xfrm>
            <a:off x="928688" y="3143250"/>
            <a:ext cx="2241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latin typeface="Calibri" pitchFamily="34" charset="0"/>
              </a:rPr>
              <a:t>Великий князь</a:t>
            </a:r>
          </a:p>
          <a:p>
            <a:pPr algn="ctr"/>
            <a:r>
              <a:rPr lang="ru-RU" sz="1600" b="1">
                <a:latin typeface="Calibri" pitchFamily="34" charset="0"/>
              </a:rPr>
              <a:t>Георгий  Всеволодович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0500" y="5440363"/>
            <a:ext cx="4979988" cy="9413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Решите примеры, и вы узнаете, в каком 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Великий князь Георгий Всеволодович приказал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построить наш город.</a:t>
            </a:r>
          </a:p>
        </p:txBody>
      </p:sp>
      <p:sp>
        <p:nvSpPr>
          <p:cNvPr id="12" name="4-конечная звезда 11"/>
          <p:cNvSpPr/>
          <p:nvPr/>
        </p:nvSpPr>
        <p:spPr>
          <a:xfrm>
            <a:off x="4143375" y="4872038"/>
            <a:ext cx="285750" cy="357187"/>
          </a:xfrm>
          <a:prstGeom prst="star4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2652F-CDF1-47AC-B315-2B38BD46C895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785812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C00000"/>
                </a:solidFill>
                <a:latin typeface="Arial Black" pitchFamily="34" charset="0"/>
              </a:rPr>
              <a:t>Защитники города</a:t>
            </a:r>
          </a:p>
        </p:txBody>
      </p:sp>
      <p:pic>
        <p:nvPicPr>
          <p:cNvPr id="23555" name="Содержимое 3" descr="D:\дет.сад\материалы к тетради\1273587608_6.jpg"/>
          <p:cNvPicPr>
            <a:picLocks noGrp="1"/>
          </p:cNvPicPr>
          <p:nvPr>
            <p:ph idx="1"/>
          </p:nvPr>
        </p:nvPicPr>
        <p:blipFill>
          <a:blip r:embed="rId2" cstate="print">
            <a:lum bright="12000" contrast="6000"/>
          </a:blip>
          <a:srcRect/>
          <a:stretch>
            <a:fillRect/>
          </a:stretch>
        </p:blipFill>
        <p:spPr>
          <a:xfrm>
            <a:off x="4714875" y="1643063"/>
            <a:ext cx="3236913" cy="4525962"/>
          </a:xfrm>
        </p:spPr>
      </p:pic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5500688" y="1000125"/>
            <a:ext cx="836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Arial Black" pitchFamily="34" charset="0"/>
              </a:rPr>
              <a:t>шлем</a:t>
            </a:r>
          </a:p>
        </p:txBody>
      </p:sp>
      <p:sp>
        <p:nvSpPr>
          <p:cNvPr id="11" name="Стрелка вниз 10"/>
          <p:cNvSpPr/>
          <p:nvPr/>
        </p:nvSpPr>
        <p:spPr>
          <a:xfrm rot="1356885" flipH="1">
            <a:off x="5816600" y="1417638"/>
            <a:ext cx="46038" cy="534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8" name="TextBox 11"/>
          <p:cNvSpPr txBox="1">
            <a:spLocks noChangeArrowheads="1"/>
          </p:cNvSpPr>
          <p:nvPr/>
        </p:nvSpPr>
        <p:spPr bwMode="auto">
          <a:xfrm>
            <a:off x="3857625" y="2928938"/>
            <a:ext cx="852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Arial Black" pitchFamily="34" charset="0"/>
              </a:rPr>
              <a:t>копье</a:t>
            </a:r>
          </a:p>
        </p:txBody>
      </p:sp>
      <p:sp>
        <p:nvSpPr>
          <p:cNvPr id="23559" name="TextBox 12"/>
          <p:cNvSpPr txBox="1">
            <a:spLocks noChangeArrowheads="1"/>
          </p:cNvSpPr>
          <p:nvPr/>
        </p:nvSpPr>
        <p:spPr bwMode="auto">
          <a:xfrm>
            <a:off x="3357563" y="4857750"/>
            <a:ext cx="1230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Arial Black" pitchFamily="34" charset="0"/>
              </a:rPr>
              <a:t>кольчуга</a:t>
            </a:r>
          </a:p>
        </p:txBody>
      </p:sp>
      <p:sp>
        <p:nvSpPr>
          <p:cNvPr id="23560" name="TextBox 13"/>
          <p:cNvSpPr txBox="1">
            <a:spLocks noChangeArrowheads="1"/>
          </p:cNvSpPr>
          <p:nvPr/>
        </p:nvSpPr>
        <p:spPr bwMode="auto">
          <a:xfrm>
            <a:off x="7858125" y="1928813"/>
            <a:ext cx="6302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Arial Black" pitchFamily="34" charset="0"/>
              </a:rPr>
              <a:t>меч</a:t>
            </a:r>
          </a:p>
        </p:txBody>
      </p:sp>
      <p:sp>
        <p:nvSpPr>
          <p:cNvPr id="23561" name="TextBox 14"/>
          <p:cNvSpPr txBox="1">
            <a:spLocks noChangeArrowheads="1"/>
          </p:cNvSpPr>
          <p:nvPr/>
        </p:nvSpPr>
        <p:spPr bwMode="auto">
          <a:xfrm>
            <a:off x="7929563" y="4429125"/>
            <a:ext cx="6302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 Black" pitchFamily="34" charset="0"/>
              </a:rPr>
              <a:t>щит</a:t>
            </a:r>
          </a:p>
        </p:txBody>
      </p:sp>
      <p:sp>
        <p:nvSpPr>
          <p:cNvPr id="23562" name="TextBox 15"/>
          <p:cNvSpPr txBox="1">
            <a:spLocks noChangeArrowheads="1"/>
          </p:cNvSpPr>
          <p:nvPr/>
        </p:nvSpPr>
        <p:spPr bwMode="auto">
          <a:xfrm>
            <a:off x="785813" y="1643063"/>
            <a:ext cx="32146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Наш город в древности был крепостью, а многие   его жители – воинами.</a:t>
            </a:r>
          </a:p>
          <a:p>
            <a:r>
              <a:rPr lang="ru-RU" sz="2000" b="1">
                <a:latin typeface="Calibri" pitchFamily="34" charset="0"/>
              </a:rPr>
              <a:t> Им часто приходилось сражаться с врагами.</a:t>
            </a:r>
          </a:p>
        </p:txBody>
      </p:sp>
      <p:sp>
        <p:nvSpPr>
          <p:cNvPr id="17" name="4-конечная звезда 16"/>
          <p:cNvSpPr/>
          <p:nvPr/>
        </p:nvSpPr>
        <p:spPr>
          <a:xfrm>
            <a:off x="857250" y="5929313"/>
            <a:ext cx="285750" cy="357187"/>
          </a:xfrm>
          <a:prstGeom prst="star4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50" y="5857875"/>
            <a:ext cx="3167063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Покажите стрелками оружие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защитников нашего города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3565" name="Picture 2" descr="D:\Documents and Settings\Admin\Рабочий стол\тетрадь\новые лучики\Копия мальчик с щитом.jpg"/>
          <p:cNvPicPr>
            <a:picLocks noChangeAspect="1" noChangeArrowheads="1"/>
          </p:cNvPicPr>
          <p:nvPr/>
        </p:nvPicPr>
        <p:blipFill>
          <a:blip r:embed="rId3" cstate="print">
            <a:lum bright="18000" contrast="18000"/>
          </a:blip>
          <a:srcRect/>
          <a:stretch>
            <a:fillRect/>
          </a:stretch>
        </p:blipFill>
        <p:spPr bwMode="auto">
          <a:xfrm>
            <a:off x="1000125" y="3786188"/>
            <a:ext cx="9318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500694" y="1000108"/>
            <a:ext cx="836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Arial Black" pitchFamily="34" charset="0"/>
              </a:rPr>
              <a:t>шлем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</TotalTime>
  <Words>891</Words>
  <Application>Microsoft Office PowerPoint</Application>
  <PresentationFormat>Экран (4:3)</PresentationFormat>
  <Paragraphs>235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Georgia</vt:lpstr>
      <vt:lpstr>Times New Roman</vt:lpstr>
      <vt:lpstr>Wingdings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Великие русские реки</vt:lpstr>
      <vt:lpstr>Презентация PowerPoint</vt:lpstr>
      <vt:lpstr>Презентация PowerPoint</vt:lpstr>
      <vt:lpstr>И был построен город…</vt:lpstr>
      <vt:lpstr>Защитники города</vt:lpstr>
      <vt:lpstr>Презентация PowerPoint</vt:lpstr>
      <vt:lpstr>Нижегородский кремль</vt:lpstr>
      <vt:lpstr>Презентация PowerPoint</vt:lpstr>
      <vt:lpstr>Презентация PowerPoint</vt:lpstr>
      <vt:lpstr>Презентация PowerPoint</vt:lpstr>
      <vt:lpstr>Легенды Нижегородского кремля</vt:lpstr>
      <vt:lpstr>Презентация PowerPoint</vt:lpstr>
      <vt:lpstr>Народные герои России</vt:lpstr>
      <vt:lpstr>Подвиг народного войска</vt:lpstr>
      <vt:lpstr>Наши знаменитые земляки</vt:lpstr>
      <vt:lpstr>Презентация PowerPoint</vt:lpstr>
      <vt:lpstr>Презентация PowerPoint</vt:lpstr>
      <vt:lpstr>Презентация PowerPoint</vt:lpstr>
      <vt:lpstr>Районы нашего города</vt:lpstr>
      <vt:lpstr>Презентация PowerPoint</vt:lpstr>
      <vt:lpstr>Герб Нижнего Новгорода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126</cp:revision>
  <dcterms:modified xsi:type="dcterms:W3CDTF">2020-05-03T08:14:35Z</dcterms:modified>
</cp:coreProperties>
</file>